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33" r:id="rId2"/>
    <p:sldMasterId id="2147483846" r:id="rId3"/>
    <p:sldMasterId id="2147483859" r:id="rId4"/>
  </p:sldMasterIdLst>
  <p:notesMasterIdLst>
    <p:notesMasterId r:id="rId51"/>
  </p:notesMasterIdLst>
  <p:handoutMasterIdLst>
    <p:handoutMasterId r:id="rId52"/>
  </p:handoutMasterIdLst>
  <p:sldIdLst>
    <p:sldId id="972" r:id="rId5"/>
    <p:sldId id="994" r:id="rId6"/>
    <p:sldId id="973" r:id="rId7"/>
    <p:sldId id="1078" r:id="rId8"/>
    <p:sldId id="1070" r:id="rId9"/>
    <p:sldId id="988" r:id="rId10"/>
    <p:sldId id="991" r:id="rId11"/>
    <p:sldId id="1079" r:id="rId12"/>
    <p:sldId id="1077" r:id="rId13"/>
    <p:sldId id="940" r:id="rId14"/>
    <p:sldId id="1076" r:id="rId15"/>
    <p:sldId id="1036" r:id="rId16"/>
    <p:sldId id="1043" r:id="rId17"/>
    <p:sldId id="1067" r:id="rId18"/>
    <p:sldId id="1071" r:id="rId19"/>
    <p:sldId id="1044" r:id="rId20"/>
    <p:sldId id="1046" r:id="rId21"/>
    <p:sldId id="1047" r:id="rId22"/>
    <p:sldId id="1072" r:id="rId23"/>
    <p:sldId id="1039" r:id="rId24"/>
    <p:sldId id="1050" r:id="rId25"/>
    <p:sldId id="1027" r:id="rId26"/>
    <p:sldId id="1073" r:id="rId27"/>
    <p:sldId id="1040" r:id="rId28"/>
    <p:sldId id="1053" r:id="rId29"/>
    <p:sldId id="1051" r:id="rId30"/>
    <p:sldId id="1080" r:id="rId31"/>
    <p:sldId id="1074" r:id="rId32"/>
    <p:sldId id="1049" r:id="rId33"/>
    <p:sldId id="1061" r:id="rId34"/>
    <p:sldId id="1085" r:id="rId35"/>
    <p:sldId id="1084" r:id="rId36"/>
    <p:sldId id="1066" r:id="rId37"/>
    <p:sldId id="1064" r:id="rId38"/>
    <p:sldId id="1054" r:id="rId39"/>
    <p:sldId id="1065" r:id="rId40"/>
    <p:sldId id="1024" r:id="rId41"/>
    <p:sldId id="1083" r:id="rId42"/>
    <p:sldId id="1023" r:id="rId43"/>
    <p:sldId id="1056" r:id="rId44"/>
    <p:sldId id="1058" r:id="rId45"/>
    <p:sldId id="1009" r:id="rId46"/>
    <p:sldId id="1081" r:id="rId47"/>
    <p:sldId id="1082" r:id="rId48"/>
    <p:sldId id="1019" r:id="rId49"/>
    <p:sldId id="979" r:id="rId50"/>
  </p:sldIdLst>
  <p:sldSz cx="24384000" cy="13716000"/>
  <p:notesSz cx="6797675" cy="9926638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Privzeti razdelek" id="{91D6327D-F877-41FD-9258-CBBDB5A82E72}">
          <p14:sldIdLst>
            <p14:sldId id="972"/>
            <p14:sldId id="994"/>
            <p14:sldId id="973"/>
            <p14:sldId id="1078"/>
            <p14:sldId id="1070"/>
            <p14:sldId id="988"/>
            <p14:sldId id="991"/>
            <p14:sldId id="1079"/>
            <p14:sldId id="1077"/>
            <p14:sldId id="940"/>
            <p14:sldId id="1076"/>
            <p14:sldId id="1036"/>
            <p14:sldId id="1043"/>
            <p14:sldId id="1067"/>
            <p14:sldId id="1071"/>
            <p14:sldId id="1044"/>
            <p14:sldId id="1046"/>
            <p14:sldId id="1047"/>
            <p14:sldId id="1072"/>
            <p14:sldId id="1039"/>
            <p14:sldId id="1050"/>
            <p14:sldId id="1027"/>
            <p14:sldId id="1073"/>
            <p14:sldId id="1040"/>
            <p14:sldId id="1053"/>
            <p14:sldId id="1051"/>
            <p14:sldId id="1080"/>
            <p14:sldId id="1074"/>
            <p14:sldId id="1049"/>
            <p14:sldId id="1061"/>
            <p14:sldId id="1085"/>
            <p14:sldId id="1084"/>
            <p14:sldId id="1066"/>
            <p14:sldId id="1064"/>
            <p14:sldId id="1054"/>
            <p14:sldId id="1065"/>
            <p14:sldId id="1024"/>
            <p14:sldId id="1083"/>
            <p14:sldId id="1023"/>
            <p14:sldId id="1056"/>
            <p14:sldId id="1058"/>
            <p14:sldId id="1009"/>
            <p14:sldId id="1081"/>
            <p14:sldId id="1082"/>
            <p14:sldId id="1019"/>
            <p14:sldId id="979"/>
          </p14:sldIdLst>
        </p14:section>
        <p14:section name="Razdelek brez naslova" id="{059FA6BC-26A2-4405-94BB-FFD55E29856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657"/>
    <a:srgbClr val="BE9C5A"/>
    <a:srgbClr val="F9F6F1"/>
    <a:srgbClr val="DDCBA7"/>
    <a:srgbClr val="C3AC88"/>
    <a:srgbClr val="F1EADB"/>
    <a:srgbClr val="35408F"/>
    <a:srgbClr val="E5D8BD"/>
    <a:srgbClr val="B9D989"/>
    <a:srgbClr val="EF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rednji slog 3 – poudarek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541"/>
  </p:normalViewPr>
  <p:slideViewPr>
    <p:cSldViewPr snapToGrid="0">
      <p:cViewPr varScale="1">
        <p:scale>
          <a:sx n="52" d="100"/>
          <a:sy n="52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D4499-1C21-4B20-A1B4-C56821F7A62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33D1442-0DE0-483B-B9CD-410FEF07FEF0}">
      <dgm:prSet phldrT="[besedilo]" custT="1"/>
      <dgm:spPr/>
      <dgm:t>
        <a:bodyPr/>
        <a:lstStyle/>
        <a:p>
          <a:r>
            <a:rPr lang="sl-SI" sz="4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let</a:t>
          </a:r>
        </a:p>
        <a:p>
          <a:r>
            <a:rPr lang="sl-SI" sz="2800" b="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trgu</a:t>
          </a:r>
        </a:p>
      </dgm:t>
    </dgm:pt>
    <dgm:pt modelId="{87C95F81-C5E2-4633-B3BE-1485B165FAFF}" type="parTrans" cxnId="{007DB838-F98B-4880-9F2B-763383693A1D}">
      <dgm:prSet/>
      <dgm:spPr/>
      <dgm:t>
        <a:bodyPr/>
        <a:lstStyle/>
        <a:p>
          <a:endParaRPr lang="sl-SI"/>
        </a:p>
      </dgm:t>
    </dgm:pt>
    <dgm:pt modelId="{919BB058-6C15-45E5-BF5D-39C3443DE1CE}" type="sibTrans" cxnId="{007DB838-F98B-4880-9F2B-763383693A1D}">
      <dgm:prSet/>
      <dgm:spPr/>
      <dgm:t>
        <a:bodyPr/>
        <a:lstStyle/>
        <a:p>
          <a:endParaRPr lang="sl-SI"/>
        </a:p>
      </dgm:t>
    </dgm:pt>
    <dgm:pt modelId="{1E23E2B3-4C61-4F91-8877-0DB01D04E529}">
      <dgm:prSet phldrT="[besedilo]" custT="1"/>
      <dgm:spPr/>
      <dgm:t>
        <a:bodyPr/>
        <a:lstStyle/>
        <a:p>
          <a:r>
            <a:rPr lang="sl-SI" sz="40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562 mio EUR </a:t>
          </a:r>
          <a:br>
            <a:rPr lang="sl-SI" sz="48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sl-SI" sz="24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odobrenih spodbud </a:t>
          </a:r>
        </a:p>
        <a:p>
          <a:r>
            <a:rPr lang="sl-SI" sz="24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(2017 -2020)</a:t>
          </a:r>
        </a:p>
      </dgm:t>
    </dgm:pt>
    <dgm:pt modelId="{C7A73A6A-F7A0-4F21-96F9-4F795BB41539}" type="parTrans" cxnId="{65AAA92E-D352-47A7-B450-BFE57CD50682}">
      <dgm:prSet/>
      <dgm:spPr/>
      <dgm:t>
        <a:bodyPr/>
        <a:lstStyle/>
        <a:p>
          <a:endParaRPr lang="sl-SI"/>
        </a:p>
      </dgm:t>
    </dgm:pt>
    <dgm:pt modelId="{CA33C598-9CE6-4770-9E78-BDB8C0ED4529}" type="sibTrans" cxnId="{65AAA92E-D352-47A7-B450-BFE57CD50682}">
      <dgm:prSet/>
      <dgm:spPr/>
      <dgm:t>
        <a:bodyPr/>
        <a:lstStyle/>
        <a:p>
          <a:endParaRPr lang="sl-SI"/>
        </a:p>
      </dgm:t>
    </dgm:pt>
    <dgm:pt modelId="{B29BF51D-14DB-4E65-8CF6-6EA97D612DFC}">
      <dgm:prSet phldrT="[besedilo]" custT="1"/>
      <dgm:spPr/>
      <dgm:t>
        <a:bodyPr/>
        <a:lstStyle/>
        <a:p>
          <a:r>
            <a:rPr lang="sl-SI" sz="4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15.400</a:t>
          </a:r>
          <a:br>
            <a:rPr lang="sl-SI" sz="27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podprtih projektov</a:t>
          </a:r>
        </a:p>
        <a:p>
          <a:r>
            <a: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(2017-2020)</a:t>
          </a:r>
        </a:p>
      </dgm:t>
    </dgm:pt>
    <dgm:pt modelId="{56244507-60C3-4220-9AE7-9884C8CF50C8}" type="parTrans" cxnId="{21F91793-CB59-47F5-8D6C-443912B583B6}">
      <dgm:prSet/>
      <dgm:spPr/>
      <dgm:t>
        <a:bodyPr/>
        <a:lstStyle/>
        <a:p>
          <a:endParaRPr lang="sl-SI"/>
        </a:p>
      </dgm:t>
    </dgm:pt>
    <dgm:pt modelId="{FD0D2C9C-938A-4417-93C9-C501BC0C0A8C}" type="sibTrans" cxnId="{21F91793-CB59-47F5-8D6C-443912B583B6}">
      <dgm:prSet/>
      <dgm:spPr/>
      <dgm:t>
        <a:bodyPr/>
        <a:lstStyle/>
        <a:p>
          <a:endParaRPr lang="sl-SI"/>
        </a:p>
      </dgm:t>
    </dgm:pt>
    <dgm:pt modelId="{EA266402-D4A8-4BBA-941A-A8ABF3712CAF}">
      <dgm:prSet/>
      <dgm:spPr/>
      <dgm:t>
        <a:bodyPr/>
        <a:lstStyle/>
        <a:p>
          <a:endParaRPr lang="sl-SI"/>
        </a:p>
      </dgm:t>
    </dgm:pt>
    <dgm:pt modelId="{D99EBDF6-A419-4397-B64A-6379728E816F}" type="parTrans" cxnId="{32620C0D-A5FF-49C8-A9CC-2D21BEAB1A99}">
      <dgm:prSet/>
      <dgm:spPr/>
      <dgm:t>
        <a:bodyPr/>
        <a:lstStyle/>
        <a:p>
          <a:endParaRPr lang="sl-SI"/>
        </a:p>
      </dgm:t>
    </dgm:pt>
    <dgm:pt modelId="{59D20417-9A5B-43BE-859C-63F7DC7D30E9}" type="sibTrans" cxnId="{32620C0D-A5FF-49C8-A9CC-2D21BEAB1A99}">
      <dgm:prSet/>
      <dgm:spPr/>
      <dgm:t>
        <a:bodyPr/>
        <a:lstStyle/>
        <a:p>
          <a:endParaRPr lang="sl-SI"/>
        </a:p>
      </dgm:t>
    </dgm:pt>
    <dgm:pt modelId="{B2BB139B-1024-4824-AADD-A7C70E6CB225}">
      <dgm:prSet/>
      <dgm:spPr/>
      <dgm:t>
        <a:bodyPr/>
        <a:lstStyle/>
        <a:p>
          <a:endParaRPr lang="sl-SI"/>
        </a:p>
      </dgm:t>
    </dgm:pt>
    <dgm:pt modelId="{4C7B7434-7ECE-4C26-834A-9EDEE148233E}" type="parTrans" cxnId="{0321905B-701D-44D4-A063-0B270D05D8E4}">
      <dgm:prSet/>
      <dgm:spPr/>
      <dgm:t>
        <a:bodyPr/>
        <a:lstStyle/>
        <a:p>
          <a:endParaRPr lang="sl-SI"/>
        </a:p>
      </dgm:t>
    </dgm:pt>
    <dgm:pt modelId="{94B2BDC3-903D-43B1-9BE4-9D58B4D44754}" type="sibTrans" cxnId="{0321905B-701D-44D4-A063-0B270D05D8E4}">
      <dgm:prSet/>
      <dgm:spPr/>
      <dgm:t>
        <a:bodyPr/>
        <a:lstStyle/>
        <a:p>
          <a:endParaRPr lang="sl-SI"/>
        </a:p>
      </dgm:t>
    </dgm:pt>
    <dgm:pt modelId="{77AAE0D9-6B8E-4557-A84F-CE12EF172FDD}" type="pres">
      <dgm:prSet presAssocID="{33BD4499-1C21-4B20-A1B4-C56821F7A6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E7F73F2-06B8-49D3-AAD8-59B52A126049}" type="pres">
      <dgm:prSet presAssocID="{833D1442-0DE0-483B-B9CD-410FEF07FEF0}" presName="Accent1" presStyleCnt="0"/>
      <dgm:spPr/>
    </dgm:pt>
    <dgm:pt modelId="{83D650D9-D848-470A-8E2D-4BBB15917CAB}" type="pres">
      <dgm:prSet presAssocID="{833D1442-0DE0-483B-B9CD-410FEF07FEF0}" presName="Accent" presStyleLbl="node1" presStyleIdx="0" presStyleCnt="4"/>
      <dgm:spPr>
        <a:solidFill>
          <a:srgbClr val="202657"/>
        </a:solidFill>
      </dgm:spPr>
    </dgm:pt>
    <dgm:pt modelId="{DB52A1DC-F83A-49B3-A5ED-6494587F0FE6}" type="pres">
      <dgm:prSet presAssocID="{833D1442-0DE0-483B-B9CD-410FEF07FEF0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13E31703-C414-4AAB-AE75-C9A707AF80A4}" type="pres">
      <dgm:prSet presAssocID="{1E23E2B3-4C61-4F91-8877-0DB01D04E529}" presName="Accent2" presStyleCnt="0"/>
      <dgm:spPr/>
    </dgm:pt>
    <dgm:pt modelId="{91AD7EFC-B1F6-4F74-97AA-FBD155C4A887}" type="pres">
      <dgm:prSet presAssocID="{1E23E2B3-4C61-4F91-8877-0DB01D04E529}" presName="Accent" presStyleLbl="node1" presStyleIdx="1" presStyleCnt="4"/>
      <dgm:spPr>
        <a:solidFill>
          <a:srgbClr val="BE9C5A"/>
        </a:solidFill>
      </dgm:spPr>
    </dgm:pt>
    <dgm:pt modelId="{65826F10-99A9-4615-A444-8847DEEC4C92}" type="pres">
      <dgm:prSet presAssocID="{1E23E2B3-4C61-4F91-8877-0DB01D04E529}" presName="Parent2" presStyleLbl="revTx" presStyleIdx="1" presStyleCnt="5" custLinFactNeighborY="-14099">
        <dgm:presLayoutVars>
          <dgm:chMax val="1"/>
          <dgm:chPref val="1"/>
          <dgm:bulletEnabled val="1"/>
        </dgm:presLayoutVars>
      </dgm:prSet>
      <dgm:spPr/>
    </dgm:pt>
    <dgm:pt modelId="{8E7EF7BE-8EBB-427F-AD89-E7D3B4E47991}" type="pres">
      <dgm:prSet presAssocID="{B29BF51D-14DB-4E65-8CF6-6EA97D612DFC}" presName="Accent3" presStyleCnt="0"/>
      <dgm:spPr/>
    </dgm:pt>
    <dgm:pt modelId="{5E8AAF83-5CAA-4429-AD21-5B4725764A89}" type="pres">
      <dgm:prSet presAssocID="{B29BF51D-14DB-4E65-8CF6-6EA97D612DFC}" presName="Accent" presStyleLbl="node1" presStyleIdx="2" presStyleCnt="4"/>
      <dgm:spPr>
        <a:solidFill>
          <a:srgbClr val="202657"/>
        </a:solidFill>
      </dgm:spPr>
    </dgm:pt>
    <dgm:pt modelId="{CAEDFF62-C9EA-4B15-937F-B9BE36672A97}" type="pres">
      <dgm:prSet presAssocID="{B29BF51D-14DB-4E65-8CF6-6EA97D612DFC}" presName="Child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797C145-2313-458C-A7AF-E4872D259513}" type="pres">
      <dgm:prSet presAssocID="{B29BF51D-14DB-4E65-8CF6-6EA97D612DFC}" presName="Parent3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E880FC89-F8F5-494C-8725-CA60F42A5BA0}" type="pres">
      <dgm:prSet presAssocID="{B2BB139B-1024-4824-AADD-A7C70E6CB225}" presName="Accent4" presStyleCnt="0"/>
      <dgm:spPr/>
    </dgm:pt>
    <dgm:pt modelId="{15D4A16A-6062-497B-BD70-A19A8322464C}" type="pres">
      <dgm:prSet presAssocID="{B2BB139B-1024-4824-AADD-A7C70E6CB225}" presName="Accent" presStyleLbl="node1" presStyleIdx="3" presStyleCnt="4"/>
      <dgm:spPr>
        <a:solidFill>
          <a:srgbClr val="BE9C5A"/>
        </a:solidFill>
      </dgm:spPr>
    </dgm:pt>
    <dgm:pt modelId="{608D2B24-A519-461A-A2AB-5196CAB99918}" type="pres">
      <dgm:prSet presAssocID="{B2BB139B-1024-4824-AADD-A7C70E6CB225}" presName="Parent4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32620C0D-A5FF-49C8-A9CC-2D21BEAB1A99}" srcId="{B29BF51D-14DB-4E65-8CF6-6EA97D612DFC}" destId="{EA266402-D4A8-4BBA-941A-A8ABF3712CAF}" srcOrd="0" destOrd="0" parTransId="{D99EBDF6-A419-4397-B64A-6379728E816F}" sibTransId="{59D20417-9A5B-43BE-859C-63F7DC7D30E9}"/>
    <dgm:cxn modelId="{65AAA92E-D352-47A7-B450-BFE57CD50682}" srcId="{33BD4499-1C21-4B20-A1B4-C56821F7A624}" destId="{1E23E2B3-4C61-4F91-8877-0DB01D04E529}" srcOrd="1" destOrd="0" parTransId="{C7A73A6A-F7A0-4F21-96F9-4F795BB41539}" sibTransId="{CA33C598-9CE6-4770-9E78-BDB8C0ED4529}"/>
    <dgm:cxn modelId="{007DB838-F98B-4880-9F2B-763383693A1D}" srcId="{33BD4499-1C21-4B20-A1B4-C56821F7A624}" destId="{833D1442-0DE0-483B-B9CD-410FEF07FEF0}" srcOrd="0" destOrd="0" parTransId="{87C95F81-C5E2-4633-B3BE-1485B165FAFF}" sibTransId="{919BB058-6C15-45E5-BF5D-39C3443DE1CE}"/>
    <dgm:cxn modelId="{0321905B-701D-44D4-A063-0B270D05D8E4}" srcId="{33BD4499-1C21-4B20-A1B4-C56821F7A624}" destId="{B2BB139B-1024-4824-AADD-A7C70E6CB225}" srcOrd="3" destOrd="0" parTransId="{4C7B7434-7ECE-4C26-834A-9EDEE148233E}" sibTransId="{94B2BDC3-903D-43B1-9BE4-9D58B4D44754}"/>
    <dgm:cxn modelId="{B4C26144-48DD-4B42-BA5E-FA1D907991B3}" type="presOf" srcId="{EA266402-D4A8-4BBA-941A-A8ABF3712CAF}" destId="{CAEDFF62-C9EA-4B15-937F-B9BE36672A97}" srcOrd="0" destOrd="0" presId="urn:microsoft.com/office/officeart/2009/layout/CircleArrowProcess"/>
    <dgm:cxn modelId="{21F91793-CB59-47F5-8D6C-443912B583B6}" srcId="{33BD4499-1C21-4B20-A1B4-C56821F7A624}" destId="{B29BF51D-14DB-4E65-8CF6-6EA97D612DFC}" srcOrd="2" destOrd="0" parTransId="{56244507-60C3-4220-9AE7-9884C8CF50C8}" sibTransId="{FD0D2C9C-938A-4417-93C9-C501BC0C0A8C}"/>
    <dgm:cxn modelId="{029128B7-1DE0-45FA-96A6-1BC857AAA6B5}" type="presOf" srcId="{1E23E2B3-4C61-4F91-8877-0DB01D04E529}" destId="{65826F10-99A9-4615-A444-8847DEEC4C92}" srcOrd="0" destOrd="0" presId="urn:microsoft.com/office/officeart/2009/layout/CircleArrowProcess"/>
    <dgm:cxn modelId="{EE8007E2-4FA3-4C1F-9CB0-F94BE04A7224}" type="presOf" srcId="{B2BB139B-1024-4824-AADD-A7C70E6CB225}" destId="{608D2B24-A519-461A-A2AB-5196CAB99918}" srcOrd="0" destOrd="0" presId="urn:microsoft.com/office/officeart/2009/layout/CircleArrowProcess"/>
    <dgm:cxn modelId="{860A15F0-9D8B-4468-8BF3-8A80B5B55BD7}" type="presOf" srcId="{33BD4499-1C21-4B20-A1B4-C56821F7A624}" destId="{77AAE0D9-6B8E-4557-A84F-CE12EF172FDD}" srcOrd="0" destOrd="0" presId="urn:microsoft.com/office/officeart/2009/layout/CircleArrowProcess"/>
    <dgm:cxn modelId="{F9E4CFF7-E717-4004-A31C-951641E842AE}" type="presOf" srcId="{B29BF51D-14DB-4E65-8CF6-6EA97D612DFC}" destId="{6797C145-2313-458C-A7AF-E4872D259513}" srcOrd="0" destOrd="0" presId="urn:microsoft.com/office/officeart/2009/layout/CircleArrowProcess"/>
    <dgm:cxn modelId="{A4C8B7FE-50BE-4418-A0A9-57B7BF9445C1}" type="presOf" srcId="{833D1442-0DE0-483B-B9CD-410FEF07FEF0}" destId="{DB52A1DC-F83A-49B3-A5ED-6494587F0FE6}" srcOrd="0" destOrd="0" presId="urn:microsoft.com/office/officeart/2009/layout/CircleArrowProcess"/>
    <dgm:cxn modelId="{603B8D42-CAD9-436F-B84A-D5198A319A50}" type="presParOf" srcId="{77AAE0D9-6B8E-4557-A84F-CE12EF172FDD}" destId="{6E7F73F2-06B8-49D3-AAD8-59B52A126049}" srcOrd="0" destOrd="0" presId="urn:microsoft.com/office/officeart/2009/layout/CircleArrowProcess"/>
    <dgm:cxn modelId="{27FF466D-ED87-43D9-B9CE-0A88D5E45FC4}" type="presParOf" srcId="{6E7F73F2-06B8-49D3-AAD8-59B52A126049}" destId="{83D650D9-D848-470A-8E2D-4BBB15917CAB}" srcOrd="0" destOrd="0" presId="urn:microsoft.com/office/officeart/2009/layout/CircleArrowProcess"/>
    <dgm:cxn modelId="{395C5E70-36FC-4771-B4A6-60DE20489DD7}" type="presParOf" srcId="{77AAE0D9-6B8E-4557-A84F-CE12EF172FDD}" destId="{DB52A1DC-F83A-49B3-A5ED-6494587F0FE6}" srcOrd="1" destOrd="0" presId="urn:microsoft.com/office/officeart/2009/layout/CircleArrowProcess"/>
    <dgm:cxn modelId="{82C4DFB8-6246-4CF7-94E5-C8747FD6EE23}" type="presParOf" srcId="{77AAE0D9-6B8E-4557-A84F-CE12EF172FDD}" destId="{13E31703-C414-4AAB-AE75-C9A707AF80A4}" srcOrd="2" destOrd="0" presId="urn:microsoft.com/office/officeart/2009/layout/CircleArrowProcess"/>
    <dgm:cxn modelId="{94EDC40B-5B0E-44F5-B680-5E86B49BDA76}" type="presParOf" srcId="{13E31703-C414-4AAB-AE75-C9A707AF80A4}" destId="{91AD7EFC-B1F6-4F74-97AA-FBD155C4A887}" srcOrd="0" destOrd="0" presId="urn:microsoft.com/office/officeart/2009/layout/CircleArrowProcess"/>
    <dgm:cxn modelId="{497DD696-F941-41E2-8403-01ACADDD850D}" type="presParOf" srcId="{77AAE0D9-6B8E-4557-A84F-CE12EF172FDD}" destId="{65826F10-99A9-4615-A444-8847DEEC4C92}" srcOrd="3" destOrd="0" presId="urn:microsoft.com/office/officeart/2009/layout/CircleArrowProcess"/>
    <dgm:cxn modelId="{BC8EEB79-32A3-4921-9F50-73A5C0131FB8}" type="presParOf" srcId="{77AAE0D9-6B8E-4557-A84F-CE12EF172FDD}" destId="{8E7EF7BE-8EBB-427F-AD89-E7D3B4E47991}" srcOrd="4" destOrd="0" presId="urn:microsoft.com/office/officeart/2009/layout/CircleArrowProcess"/>
    <dgm:cxn modelId="{293D42E3-440D-4580-AF07-B2C686953D0C}" type="presParOf" srcId="{8E7EF7BE-8EBB-427F-AD89-E7D3B4E47991}" destId="{5E8AAF83-5CAA-4429-AD21-5B4725764A89}" srcOrd="0" destOrd="0" presId="urn:microsoft.com/office/officeart/2009/layout/CircleArrowProcess"/>
    <dgm:cxn modelId="{1A2AEEC7-2358-4915-AE74-B4CB528CCC05}" type="presParOf" srcId="{77AAE0D9-6B8E-4557-A84F-CE12EF172FDD}" destId="{CAEDFF62-C9EA-4B15-937F-B9BE36672A97}" srcOrd="5" destOrd="0" presId="urn:microsoft.com/office/officeart/2009/layout/CircleArrowProcess"/>
    <dgm:cxn modelId="{878F8AEF-8E09-4CB6-8852-010929B1BAE9}" type="presParOf" srcId="{77AAE0D9-6B8E-4557-A84F-CE12EF172FDD}" destId="{6797C145-2313-458C-A7AF-E4872D259513}" srcOrd="6" destOrd="0" presId="urn:microsoft.com/office/officeart/2009/layout/CircleArrowProcess"/>
    <dgm:cxn modelId="{E2B16ED9-0AB7-4E2F-9650-B365534F7226}" type="presParOf" srcId="{77AAE0D9-6B8E-4557-A84F-CE12EF172FDD}" destId="{E880FC89-F8F5-494C-8725-CA60F42A5BA0}" srcOrd="7" destOrd="0" presId="urn:microsoft.com/office/officeart/2009/layout/CircleArrowProcess"/>
    <dgm:cxn modelId="{F0A10142-0F65-4F92-BDF9-EE5E10AE718D}" type="presParOf" srcId="{E880FC89-F8F5-494C-8725-CA60F42A5BA0}" destId="{15D4A16A-6062-497B-BD70-A19A8322464C}" srcOrd="0" destOrd="0" presId="urn:microsoft.com/office/officeart/2009/layout/CircleArrowProcess"/>
    <dgm:cxn modelId="{45FE43A4-8EFA-4569-8F17-6D2AF6B443AB}" type="presParOf" srcId="{77AAE0D9-6B8E-4557-A84F-CE12EF172FDD}" destId="{608D2B24-A519-461A-A2AB-5196CAB9991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650D9-D848-470A-8E2D-4BBB15917CAB}">
      <dsp:nvSpPr>
        <dsp:cNvPr id="0" name=""/>
        <dsp:cNvSpPr/>
      </dsp:nvSpPr>
      <dsp:spPr>
        <a:xfrm>
          <a:off x="7746908" y="0"/>
          <a:ext cx="4953647" cy="49541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026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2A1DC-F83A-49B3-A5ED-6494587F0FE6}">
      <dsp:nvSpPr>
        <dsp:cNvPr id="0" name=""/>
        <dsp:cNvSpPr/>
      </dsp:nvSpPr>
      <dsp:spPr>
        <a:xfrm>
          <a:off x="8840595" y="1793268"/>
          <a:ext cx="2764415" cy="13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800" b="1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let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0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 trgu</a:t>
          </a:r>
        </a:p>
      </dsp:txBody>
      <dsp:txXfrm>
        <a:off x="8840595" y="1793268"/>
        <a:ext cx="2764415" cy="1382065"/>
      </dsp:txXfrm>
    </dsp:sp>
    <dsp:sp modelId="{91AD7EFC-B1F6-4F74-97AA-FBD155C4A887}">
      <dsp:nvSpPr>
        <dsp:cNvPr id="0" name=""/>
        <dsp:cNvSpPr/>
      </dsp:nvSpPr>
      <dsp:spPr>
        <a:xfrm>
          <a:off x="6370740" y="2846896"/>
          <a:ext cx="4953647" cy="49541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BE9C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26F10-99A9-4615-A444-8847DEEC4C92}">
      <dsp:nvSpPr>
        <dsp:cNvPr id="0" name=""/>
        <dsp:cNvSpPr/>
      </dsp:nvSpPr>
      <dsp:spPr>
        <a:xfrm>
          <a:off x="7458852" y="4450562"/>
          <a:ext cx="2764415" cy="13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562 mio EUR </a:t>
          </a:r>
          <a:br>
            <a:rPr lang="sl-SI" sz="4800" kern="12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sl-SI" sz="2400" kern="12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odobrenih spodbud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(2017 -2020)</a:t>
          </a:r>
        </a:p>
      </dsp:txBody>
      <dsp:txXfrm>
        <a:off x="7458852" y="4450562"/>
        <a:ext cx="2764415" cy="1382065"/>
      </dsp:txXfrm>
    </dsp:sp>
    <dsp:sp modelId="{5E8AAF83-5CAA-4429-AD21-5B4725764A89}">
      <dsp:nvSpPr>
        <dsp:cNvPr id="0" name=""/>
        <dsp:cNvSpPr/>
      </dsp:nvSpPr>
      <dsp:spPr>
        <a:xfrm>
          <a:off x="7746908" y="5704302"/>
          <a:ext cx="4953647" cy="495415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2026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DFF62-C9EA-4B15-937F-B9BE36672A97}">
      <dsp:nvSpPr>
        <dsp:cNvPr id="0" name=""/>
        <dsp:cNvSpPr/>
      </dsp:nvSpPr>
      <dsp:spPr>
        <a:xfrm>
          <a:off x="12693122" y="7174389"/>
          <a:ext cx="2969772" cy="197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5100" kern="1200"/>
        </a:p>
      </dsp:txBody>
      <dsp:txXfrm>
        <a:off x="12693122" y="7174389"/>
        <a:ext cx="2969772" cy="1970625"/>
      </dsp:txXfrm>
    </dsp:sp>
    <dsp:sp modelId="{6797C145-2313-458C-A7AF-E4872D259513}">
      <dsp:nvSpPr>
        <dsp:cNvPr id="0" name=""/>
        <dsp:cNvSpPr/>
      </dsp:nvSpPr>
      <dsp:spPr>
        <a:xfrm>
          <a:off x="8840595" y="7497571"/>
          <a:ext cx="2764415" cy="13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800" b="1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15.400</a:t>
          </a:r>
          <a:br>
            <a:rPr lang="sl-SI" sz="2700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sl-SI" sz="2400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podprtih projektov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(2017-2020)</a:t>
          </a:r>
        </a:p>
      </dsp:txBody>
      <dsp:txXfrm>
        <a:off x="8840595" y="7497571"/>
        <a:ext cx="2764415" cy="1382065"/>
      </dsp:txXfrm>
    </dsp:sp>
    <dsp:sp modelId="{15D4A16A-6062-497B-BD70-A19A8322464C}">
      <dsp:nvSpPr>
        <dsp:cNvPr id="0" name=""/>
        <dsp:cNvSpPr/>
      </dsp:nvSpPr>
      <dsp:spPr>
        <a:xfrm>
          <a:off x="6723842" y="8879636"/>
          <a:ext cx="4255806" cy="425786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BE9C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D2B24-A519-461A-A2AB-5196CAB99918}">
      <dsp:nvSpPr>
        <dsp:cNvPr id="0" name=""/>
        <dsp:cNvSpPr/>
      </dsp:nvSpPr>
      <dsp:spPr>
        <a:xfrm>
          <a:off x="7458852" y="10349723"/>
          <a:ext cx="2764415" cy="13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500" kern="1200"/>
        </a:p>
      </dsp:txBody>
      <dsp:txXfrm>
        <a:off x="7458852" y="10349723"/>
        <a:ext cx="2764415" cy="1382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5CF62-B076-45DF-9C49-E0F8FFCCB7A6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DE45-CD5E-4CE1-A5F2-BF10DFCD94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6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76866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lang="sl-SI" sz="4400"/>
              <a:t>Uredite sloge besedila matrice</a:t>
            </a:r>
          </a:p>
          <a:p>
            <a:pPr lvl="1">
              <a:defRPr sz="1800"/>
            </a:pPr>
            <a:r>
              <a:rPr lang="sl-SI" sz="4400"/>
              <a:t>Druga raven</a:t>
            </a:r>
          </a:p>
          <a:p>
            <a:pPr lvl="2">
              <a:defRPr sz="1800"/>
            </a:pPr>
            <a:r>
              <a:rPr lang="sl-SI" sz="4400"/>
              <a:t>Tretja raven</a:t>
            </a:r>
          </a:p>
          <a:p>
            <a:pPr lvl="3">
              <a:defRPr sz="1800"/>
            </a:pPr>
            <a:r>
              <a:rPr lang="sl-SI" sz="4400"/>
              <a:t>Četrta raven</a:t>
            </a:r>
          </a:p>
          <a:p>
            <a:pPr lvl="4">
              <a:defRPr sz="1800"/>
            </a:pPr>
            <a:r>
              <a:rPr lang="sl-SI" sz="4400"/>
              <a:t>Peta raven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76412176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900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26978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38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7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4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8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3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3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2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lang="sl-SI" sz="4400"/>
              <a:t>Uredite sloge besedila matrice</a:t>
            </a:r>
          </a:p>
          <a:p>
            <a:pPr lvl="1">
              <a:defRPr sz="1800"/>
            </a:pPr>
            <a:r>
              <a:rPr lang="sl-SI" sz="4400"/>
              <a:t>Druga raven</a:t>
            </a:r>
          </a:p>
          <a:p>
            <a:pPr lvl="2">
              <a:defRPr sz="1800"/>
            </a:pPr>
            <a:r>
              <a:rPr lang="sl-SI" sz="4400"/>
              <a:t>Tretja raven</a:t>
            </a:r>
          </a:p>
          <a:p>
            <a:pPr lvl="3">
              <a:defRPr sz="1800"/>
            </a:pPr>
            <a:r>
              <a:rPr lang="sl-SI" sz="4400"/>
              <a:t>Četrta raven</a:t>
            </a:r>
          </a:p>
          <a:p>
            <a:pPr lvl="4">
              <a:defRPr sz="1800"/>
            </a:pPr>
            <a:r>
              <a:rPr lang="sl-SI" sz="4400"/>
              <a:t>Peta raven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19598269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2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83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4. 04. 2022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3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7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94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1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5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8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65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</p:spTree>
    <p:extLst>
      <p:ext uri="{BB962C8B-B14F-4D97-AF65-F5344CB8AC3E}">
        <p14:creationId xmlns:p14="http://schemas.microsoft.com/office/powerpoint/2010/main" val="391518698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9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74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12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52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5200"/>
              <a:t>Uredite sloge besedila matrice</a:t>
            </a:r>
          </a:p>
          <a:p>
            <a:pPr lvl="1">
              <a:defRPr sz="1800"/>
            </a:pPr>
            <a:r>
              <a:rPr lang="sl-SI" sz="5200"/>
              <a:t>Druga raven</a:t>
            </a:r>
          </a:p>
          <a:p>
            <a:pPr lvl="2">
              <a:defRPr sz="1800"/>
            </a:pPr>
            <a:r>
              <a:rPr lang="sl-SI" sz="5200"/>
              <a:t>Tretja raven</a:t>
            </a:r>
          </a:p>
          <a:p>
            <a:pPr lvl="3">
              <a:defRPr sz="1800"/>
            </a:pPr>
            <a:r>
              <a:rPr lang="sl-SI" sz="5200"/>
              <a:t>Četrta raven</a:t>
            </a:r>
          </a:p>
          <a:p>
            <a:pPr lvl="4">
              <a:defRPr sz="1800"/>
            </a:pPr>
            <a:r>
              <a:rPr lang="sl-SI" sz="5200"/>
              <a:t>Peta raven</a:t>
            </a:r>
            <a:endParaRPr sz="5200"/>
          </a:p>
        </p:txBody>
      </p:sp>
    </p:spTree>
    <p:extLst>
      <p:ext uri="{BB962C8B-B14F-4D97-AF65-F5344CB8AC3E}">
        <p14:creationId xmlns:p14="http://schemas.microsoft.com/office/powerpoint/2010/main" val="123908675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50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6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64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67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3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lang="sl-SI" sz="8400"/>
              <a:t>Uredite slog naslova matrice</a:t>
            </a:r>
            <a:endParaRPr sz="8400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lang="sl-SI" sz="4400"/>
              <a:t>Uredite sloge besedila matrice</a:t>
            </a:r>
          </a:p>
          <a:p>
            <a:pPr lvl="1">
              <a:defRPr sz="1800"/>
            </a:pPr>
            <a:r>
              <a:rPr lang="sl-SI" sz="4400"/>
              <a:t>Druga raven</a:t>
            </a:r>
          </a:p>
          <a:p>
            <a:pPr lvl="2">
              <a:defRPr sz="1800"/>
            </a:pPr>
            <a:r>
              <a:rPr lang="sl-SI" sz="4400"/>
              <a:t>Tretja raven</a:t>
            </a:r>
          </a:p>
          <a:p>
            <a:pPr lvl="3">
              <a:defRPr sz="1800"/>
            </a:pPr>
            <a:r>
              <a:rPr lang="sl-SI" sz="4400"/>
              <a:t>Četrta raven</a:t>
            </a:r>
          </a:p>
          <a:p>
            <a:pPr lvl="4">
              <a:defRPr sz="1800"/>
            </a:pPr>
            <a:r>
              <a:rPr lang="sl-SI" sz="4400"/>
              <a:t>Peta raven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37667392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8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83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56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81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7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49FE-A057-4169-B37C-01BEDD93C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44B5-1632-4EF3-8B19-71E2F2508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3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</p:spTree>
    <p:extLst>
      <p:ext uri="{BB962C8B-B14F-4D97-AF65-F5344CB8AC3E}">
        <p14:creationId xmlns:p14="http://schemas.microsoft.com/office/powerpoint/2010/main" val="27254551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5200"/>
              <a:t>Uredite sloge besedila matrice</a:t>
            </a:r>
          </a:p>
          <a:p>
            <a:pPr lvl="1">
              <a:defRPr sz="1800"/>
            </a:pPr>
            <a:r>
              <a:rPr lang="sl-SI" sz="5200"/>
              <a:t>Druga raven</a:t>
            </a:r>
          </a:p>
          <a:p>
            <a:pPr lvl="2">
              <a:defRPr sz="1800"/>
            </a:pPr>
            <a:r>
              <a:rPr lang="sl-SI" sz="5200"/>
              <a:t>Tretja raven</a:t>
            </a:r>
          </a:p>
          <a:p>
            <a:pPr lvl="3">
              <a:defRPr sz="1800"/>
            </a:pPr>
            <a:r>
              <a:rPr lang="sl-SI" sz="5200"/>
              <a:t>Četrta raven</a:t>
            </a:r>
          </a:p>
          <a:p>
            <a:pPr lvl="4">
              <a:defRPr sz="1800"/>
            </a:pPr>
            <a:r>
              <a:rPr lang="sl-SI" sz="5200"/>
              <a:t>Peta raven</a:t>
            </a:r>
            <a:endParaRPr sz="5200"/>
          </a:p>
        </p:txBody>
      </p:sp>
    </p:spTree>
    <p:extLst>
      <p:ext uri="{BB962C8B-B14F-4D97-AF65-F5344CB8AC3E}">
        <p14:creationId xmlns:p14="http://schemas.microsoft.com/office/powerpoint/2010/main" val="20757239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lang="sl-SI" sz="4500"/>
              <a:t>Uredite sloge besedila matrice</a:t>
            </a:r>
          </a:p>
          <a:p>
            <a:pPr lvl="1">
              <a:defRPr sz="1800"/>
            </a:pPr>
            <a:r>
              <a:rPr lang="sl-SI" sz="4500"/>
              <a:t>Druga raven</a:t>
            </a:r>
          </a:p>
          <a:p>
            <a:pPr lvl="2">
              <a:defRPr sz="1800"/>
            </a:pPr>
            <a:r>
              <a:rPr lang="sl-SI" sz="4500"/>
              <a:t>Tretja raven</a:t>
            </a:r>
          </a:p>
          <a:p>
            <a:pPr lvl="3">
              <a:defRPr sz="1800"/>
            </a:pPr>
            <a:r>
              <a:rPr lang="sl-SI" sz="4500"/>
              <a:t>Četrta raven</a:t>
            </a:r>
          </a:p>
          <a:p>
            <a:pPr lvl="4">
              <a:defRPr sz="1800"/>
            </a:pPr>
            <a:r>
              <a:rPr lang="sl-SI" sz="4500"/>
              <a:t>Peta raven</a:t>
            </a:r>
            <a:endParaRPr sz="4500"/>
          </a:p>
        </p:txBody>
      </p:sp>
    </p:spTree>
    <p:extLst>
      <p:ext uri="{BB962C8B-B14F-4D97-AF65-F5344CB8AC3E}">
        <p14:creationId xmlns:p14="http://schemas.microsoft.com/office/powerpoint/2010/main" val="376239903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5200"/>
              <a:t>Uredite sloge besedila matrice</a:t>
            </a:r>
          </a:p>
          <a:p>
            <a:pPr lvl="1">
              <a:defRPr sz="1800"/>
            </a:pPr>
            <a:r>
              <a:rPr lang="sl-SI" sz="5200"/>
              <a:t>Druga raven</a:t>
            </a:r>
          </a:p>
          <a:p>
            <a:pPr lvl="2">
              <a:defRPr sz="1800"/>
            </a:pPr>
            <a:r>
              <a:rPr lang="sl-SI" sz="5200"/>
              <a:t>Tretja raven</a:t>
            </a:r>
          </a:p>
          <a:p>
            <a:pPr lvl="3">
              <a:defRPr sz="1800"/>
            </a:pPr>
            <a:r>
              <a:rPr lang="sl-SI" sz="5200"/>
              <a:t>Četrta raven</a:t>
            </a:r>
          </a:p>
          <a:p>
            <a:pPr lvl="4">
              <a:defRPr sz="1800"/>
            </a:pPr>
            <a:r>
              <a:rPr lang="sl-SI" sz="5200"/>
              <a:t>Peta raven</a:t>
            </a:r>
            <a:endParaRPr sz="5200"/>
          </a:p>
        </p:txBody>
      </p:sp>
    </p:spTree>
    <p:extLst>
      <p:ext uri="{BB962C8B-B14F-4D97-AF65-F5344CB8AC3E}">
        <p14:creationId xmlns:p14="http://schemas.microsoft.com/office/powerpoint/2010/main" val="35150034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4955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6792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txStyles>
    <p:titleStyle>
      <a:lvl1pPr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29EEA1B7-7D34-4768-A5B5-ADF1CDE5BFB6}" type="datetimeFigureOut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4. 04. 2022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AA51630F-CCB3-4E33-9362-1BD91498AEE8}" type="slidenum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‹#›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6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29EEA1B7-7D34-4768-A5B5-ADF1CDE5BFB6}" type="datetimeFigureOut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4. 04. 2022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AA51630F-CCB3-4E33-9362-1BD91498AEE8}" type="slidenum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‹#›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8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F87E49FE-A057-4169-B37C-01BEDD93C76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4/4/2022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297444B5-1632-4EF3-8B19-71E2F250840A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rijave.startup.si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hyperlink" Target="http://prijave.startup.si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hyperlink" Target="https://eportal.podjetniskisklad.si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jetniskisklad.si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42098" cy="5889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43" y="1707426"/>
            <a:ext cx="7734679" cy="640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26" y="831178"/>
            <a:ext cx="7076340" cy="3035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59" y="8109859"/>
            <a:ext cx="5606142" cy="560614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2242735" y="8914686"/>
            <a:ext cx="182289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UGODNE FINANČNE SPODBUDE ZA MIKRO, MALA IN SREDNJE VELIKA PODJETJA V LETU 2022 </a:t>
            </a:r>
          </a:p>
          <a:p>
            <a:endParaRPr lang="sl-SI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</a:t>
            </a:r>
            <a:r>
              <a:rPr lang="sl-SI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7. 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4. 2022</a:t>
            </a:r>
          </a:p>
          <a:p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Maja Tomanič Vidovič, direktorica SPS-a</a:t>
            </a:r>
          </a:p>
          <a:p>
            <a:endParaRPr lang="sl-SI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8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97F66F-5081-404C-B712-4A6928ED5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A80036D-68DB-4EFE-88EB-E1F6AF0E9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519" y="4780384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97B088C-84A0-44C4-9F3B-8F09DCC23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519" y="5237584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51502"/>
              </p:ext>
            </p:extLst>
          </p:nvPr>
        </p:nvGraphicFramePr>
        <p:xfrm>
          <a:off x="826002" y="1871200"/>
          <a:ext cx="21910902" cy="11259093"/>
        </p:xfrm>
        <a:graphic>
          <a:graphicData uri="http://schemas.openxmlformats.org/drawingml/2006/table">
            <a:tbl>
              <a:tblPr firstRow="1" firstCol="1" bandRow="1"/>
              <a:tblGrid>
                <a:gridCol w="1285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36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300" b="1" kern="1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PRODUKTI 2022</a:t>
                      </a:r>
                      <a:endParaRPr lang="sl-SI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6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255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300" b="1" kern="1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RAZPISANA </a:t>
                      </a:r>
                      <a:r>
                        <a:rPr lang="sl-SI" sz="2300" b="1" kern="1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SREDSTVA</a:t>
                      </a:r>
                      <a:endParaRPr lang="sl-SI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C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kern="1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OBJAVA/PREDVIDENA OBJAVA</a:t>
                      </a:r>
                      <a:endParaRPr lang="sl-SI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6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4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 Garancije – P1 plus 2022 </a:t>
                      </a:r>
                      <a:b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(do 1.250.000 EUR/podjetje)</a:t>
                      </a: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87,45 mio</a:t>
                      </a:r>
                      <a:r>
                        <a:rPr lang="sl-SI" sz="2300" b="0" baseline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EUR</a:t>
                      </a:r>
                      <a:endParaRPr lang="sl-SI" sz="2300" b="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3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2022</a:t>
                      </a:r>
                      <a:endParaRPr lang="sl-SI" sz="2300" b="0" dirty="0">
                        <a:solidFill>
                          <a:srgbClr val="202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487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sl-SI" sz="2300" b="1" kern="1000" baseline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Garancije – P1 plus 2022 </a:t>
                      </a:r>
                      <a:b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(do 1.250.000 EUR/podjetje)</a:t>
                      </a: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11,55 mio</a:t>
                      </a:r>
                      <a:r>
                        <a:rPr lang="sl-SI" sz="2300" b="0" baseline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EUR</a:t>
                      </a:r>
                      <a:endParaRPr lang="sl-SI" sz="2300" b="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255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2022</a:t>
                      </a:r>
                      <a:endParaRPr lang="sl-SI" sz="2300" b="0" dirty="0">
                        <a:solidFill>
                          <a:srgbClr val="202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endParaRPr lang="sl-SI" sz="2300" b="0" dirty="0">
                        <a:solidFill>
                          <a:srgbClr val="202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3487">
                <a:tc>
                  <a:txBody>
                    <a:bodyPr/>
                    <a:lstStyle/>
                    <a:p>
                      <a:pPr marL="0" marR="457200" lv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 Mikrokrediti za obmejna problemska območja -  P7R 2022 </a:t>
                      </a:r>
                      <a:b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(do 25.000 EUR/podjetje)</a:t>
                      </a:r>
                      <a:endParaRPr lang="sl-SI" sz="23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5,00 mio EUR</a:t>
                      </a: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polovica</a:t>
                      </a:r>
                      <a:r>
                        <a:rPr lang="sl-SI" sz="2300" kern="100" baseline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leta </a:t>
                      </a:r>
                      <a:r>
                        <a:rPr lang="en-US" sz="230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l-SI" sz="2300" dirty="0">
                        <a:solidFill>
                          <a:srgbClr val="202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47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 Zagonske spodbude za inovativna podjetja – P2 2022 </a:t>
                      </a:r>
                      <a:b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(do 54.000 EUR/podjetje)</a:t>
                      </a:r>
                      <a:endParaRPr lang="sl-SI" sz="23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2,16 mio</a:t>
                      </a:r>
                      <a:r>
                        <a:rPr lang="sl-SI" sz="2300" b="1" baseline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EUR</a:t>
                      </a:r>
                      <a:endParaRPr lang="sl-SI" sz="2300" b="1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l-SI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Marec</a:t>
                      </a:r>
                      <a:r>
                        <a:rPr lang="en-US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sl-SI" sz="2300" kern="1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l-SI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4.3.2022</a:t>
                      </a:r>
                      <a:endParaRPr lang="sl-SI" sz="23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87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 Spodbude za začetne investicije na problemskih območjih – P4I 2022</a:t>
                      </a:r>
                      <a:endParaRPr lang="sl-SI" sz="2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(do 200.000 EUR/podjetje)</a:t>
                      </a: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sl-SI" sz="23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20,00 mio</a:t>
                      </a:r>
                      <a:r>
                        <a:rPr lang="sl-SI" sz="2300" b="1" baseline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EUR</a:t>
                      </a:r>
                      <a:endParaRPr lang="sl-SI" sz="2300" b="1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l-SI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Marec</a:t>
                      </a:r>
                      <a:r>
                        <a:rPr lang="en-US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sl-SI" sz="2300" kern="1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l-SI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4.3.2022</a:t>
                      </a:r>
                      <a:endParaRPr lang="sl-SI" sz="23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38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 Konvertibilna posojila za inovativna podjetja – SK75 2022</a:t>
                      </a:r>
                      <a:endParaRPr lang="sl-SI" sz="2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(75.000 EUR/podjetje)</a:t>
                      </a:r>
                      <a:endParaRPr lang="sl-SI" sz="23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1,125</a:t>
                      </a:r>
                      <a:r>
                        <a:rPr lang="sl-SI" sz="2300" b="1" baseline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mio EUR</a:t>
                      </a:r>
                      <a:endParaRPr lang="sl-SI" sz="2300" b="1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 2022</a:t>
                      </a:r>
                      <a:endParaRPr lang="sl-SI" sz="2300" kern="1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l-SI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25. 2. 2022</a:t>
                      </a:r>
                      <a:endParaRPr lang="sl-SI" sz="23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marL="0" marR="457200" lv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i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 Kapitalski vložki za MSP – SI-SK 2022</a:t>
                      </a:r>
                      <a:br>
                        <a:rPr lang="sl-SI" sz="2300" b="1" i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l-SI" sz="2300" b="1" i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(do 600.000 EUR/podjetje)</a:t>
                      </a:r>
                      <a:endParaRPr lang="sl-SI" sz="23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4,30 mio EUR</a:t>
                      </a: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 2022</a:t>
                      </a:r>
                      <a:endParaRPr lang="sl-SI" sz="2300" kern="1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l-SI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28. 1.</a:t>
                      </a:r>
                      <a:r>
                        <a:rPr lang="sl-SI" sz="2300" kern="100" baseline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sl-SI" sz="23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487">
                <a:tc>
                  <a:txBody>
                    <a:bodyPr/>
                    <a:lstStyle/>
                    <a:p>
                      <a:pPr marL="0" marR="457200" lv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 COVID neposredni</a:t>
                      </a:r>
                      <a:r>
                        <a:rPr lang="sl-SI" sz="2300" b="1" kern="1000" baseline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krediti za gospodarstvo – P7 COVID 2022</a:t>
                      </a:r>
                      <a:b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(do 50.000 EUR/podjetje)</a:t>
                      </a:r>
                      <a:endParaRPr lang="sl-SI" sz="2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10,00 mio</a:t>
                      </a:r>
                      <a:r>
                        <a:rPr lang="sl-SI" sz="2300" b="0" baseline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EUR</a:t>
                      </a:r>
                      <a:endParaRPr lang="sl-SI" sz="2300" b="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30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Maj 2022</a:t>
                      </a:r>
                      <a:endParaRPr lang="sl-SI" sz="2300" dirty="0">
                        <a:solidFill>
                          <a:srgbClr val="202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377">
                <a:tc>
                  <a:txBody>
                    <a:bodyPr/>
                    <a:lstStyle/>
                    <a:p>
                      <a:pPr marL="0" marR="457200" lv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  Vavčerji 2022</a:t>
                      </a:r>
                      <a:endParaRPr lang="sl-SI" sz="2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45720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(do 9.999,99 EUR/podjetje)</a:t>
                      </a:r>
                      <a:endParaRPr lang="sl-SI" sz="23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sl-SI" sz="23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7,69 mio EUR</a:t>
                      </a: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300" kern="1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Skozi celotno leto </a:t>
                      </a:r>
                      <a:endParaRPr lang="sl-SI" sz="23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1476">
                <a:tc>
                  <a:txBody>
                    <a:bodyPr/>
                    <a:lstStyle/>
                    <a:p>
                      <a:pPr marR="45720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sl-SI" sz="2300" b="1" kern="1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PRODUKTI iz leta 2021, ki so razpoložljivi v letu 2022:</a:t>
                      </a:r>
                    </a:p>
                    <a:p>
                      <a:pPr marR="45720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sl-SI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6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255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RAZPISANA SREDSTVA</a:t>
                      </a:r>
                      <a:endParaRPr lang="sl-SI" sz="2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endParaRPr lang="sl-SI" sz="2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9C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300" b="1" kern="1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OBJAVA</a:t>
                      </a:r>
                      <a:endParaRPr lang="sl-SI" sz="2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6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1039">
                <a:tc>
                  <a:txBody>
                    <a:bodyPr/>
                    <a:lstStyle/>
                    <a:p>
                      <a:pPr marL="0" marR="457200" lv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 COVID neposredni krediti za turizem in gostinstvo - P7C-2 2021</a:t>
                      </a:r>
                      <a:b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(do 50.000 EUR/podjetje)</a:t>
                      </a:r>
                      <a:endParaRPr lang="sl-SI" sz="23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255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kern="1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 mio EUR</a:t>
                      </a:r>
                      <a:endParaRPr lang="sl-SI" sz="2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endParaRPr lang="sl-SI" sz="2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l-SI" sz="2300" b="0" kern="1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ZAPRT</a:t>
                      </a:r>
                      <a:endParaRPr lang="sl-SI" sz="2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300" b="0" kern="1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31.12.2012</a:t>
                      </a:r>
                      <a:endParaRPr lang="sl-SI" sz="2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61476">
                <a:tc>
                  <a:txBody>
                    <a:bodyPr/>
                    <a:lstStyle/>
                    <a:p>
                      <a:pPr marL="0" marR="457200" lv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  Mikrokrediti za mikro</a:t>
                      </a:r>
                      <a:r>
                        <a:rPr lang="sl-SI" sz="2300" b="1" kern="1000" baseline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mala podjetja</a:t>
                      </a:r>
                      <a:r>
                        <a:rPr lang="sl-SI" sz="2300" b="1" kern="1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iz SS – P7 2021</a:t>
                      </a:r>
                      <a:endParaRPr lang="sl-SI" sz="23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45720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sl-SI" sz="2300" b="1" i="1" kern="1000" dirty="0">
                          <a:solidFill>
                            <a:srgbClr val="BE9C5A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(do 25.000 EUR/podjetje)</a:t>
                      </a:r>
                      <a:endParaRPr lang="sl-SI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255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kern="1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15,00 mio EUR</a:t>
                      </a:r>
                      <a:endParaRPr lang="sl-SI" sz="2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endParaRPr lang="sl-SI" sz="2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A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l-SI" sz="2300" b="0" kern="1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ZAPRT</a:t>
                      </a:r>
                      <a:endParaRPr lang="sl-SI" sz="2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300" b="0" kern="1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31.12.2012</a:t>
                      </a:r>
                      <a:endParaRPr lang="sl-SI" sz="2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0" marR="6019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5866428" y="849241"/>
            <a:ext cx="1183005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Pregled</a:t>
            </a:r>
            <a:r>
              <a:rPr kumimoji="0" lang="sl-SI" sz="4000" b="1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lang="sl-SI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vseh </a:t>
            </a:r>
            <a:r>
              <a:rPr kumimoji="0" lang="sl-SI" sz="4000" b="1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produktov 2022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69707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9" y="2402507"/>
            <a:ext cx="16813140" cy="9302866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7638206" y="3740855"/>
            <a:ext cx="5502130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finančne linije: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nepovratna sredstva</a:t>
            </a:r>
          </a:p>
          <a:p>
            <a:pPr algn="l" rtl="0" latinLnBrk="1" hangingPunct="0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MSP oz. za specifične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ciljne skupine </a:t>
            </a: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ugodne spodbude za rast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razvoj podjetja </a:t>
            </a:r>
          </a:p>
          <a:p>
            <a:pPr algn="l" rtl="0" latinLnBrk="1" hangingPunct="0"/>
            <a:endParaRPr lang="sl-SI" sz="24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endParaRPr kumimoji="0" lang="sl-SI" sz="2400" b="1" i="0" u="none" strike="noStrike" cap="none" spc="0" normalizeH="0" baseline="0" dirty="0">
              <a:ln>
                <a:noFill/>
              </a:ln>
              <a:solidFill>
                <a:srgbClr val="BE9C5A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7824712" y="6653830"/>
            <a:ext cx="4795935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digitalizacija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sl-SI" sz="2800" b="0" i="0" u="none" strike="noStrike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esarstvo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krožno-zeleno,..</a:t>
            </a:r>
            <a:endParaRPr kumimoji="0" lang="sl-SI" sz="2800" b="0" i="0" u="none" strike="noStrike" cap="none" spc="0" normalizeH="0" baseline="0" dirty="0">
              <a:ln>
                <a:noFill/>
              </a:ln>
              <a:solidFill>
                <a:srgbClr val="BE9C5A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2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www.podjetniskisklad.si</a:t>
            </a:r>
          </a:p>
        </p:txBody>
      </p:sp>
      <p:pic>
        <p:nvPicPr>
          <p:cNvPr id="12" name="Slika 11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729" y="11037633"/>
            <a:ext cx="4682510" cy="9652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Pravokotnik 19"/>
          <p:cNvSpPr/>
          <p:nvPr/>
        </p:nvSpPr>
        <p:spPr>
          <a:xfrm>
            <a:off x="13738747" y="2402507"/>
            <a:ext cx="3546362" cy="9242596"/>
          </a:xfrm>
          <a:prstGeom prst="rect">
            <a:avLst/>
          </a:prstGeom>
          <a:noFill/>
          <a:ln w="76200" cap="flat">
            <a:solidFill>
              <a:srgbClr val="202657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3021432" y="2571790"/>
            <a:ext cx="101777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Finančne spodbude</a:t>
            </a:r>
            <a:r>
              <a:rPr lang="sl-SI" sz="4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/POSEBNE SPODBUDE/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36648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8053"/>
            <a:ext cx="8977764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9748237" y="3264491"/>
            <a:ext cx="13454743" cy="6504345"/>
          </a:xfrm>
          <a:prstGeom prst="rect">
            <a:avLst/>
          </a:prstGeom>
          <a:noFill/>
          <a:ln w="12700" cap="flat">
            <a:solidFill>
              <a:srgbClr val="BE9C5A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 algn="l" rtl="0" latinLnBrk="1" hangingPunct="0">
              <a:buFontTx/>
              <a:buAutoNum type="arabicPeriod"/>
            </a:pP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Javni razpis za sofinanciranje začetnih investicij </a:t>
            </a:r>
            <a:b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manj razvitih območjih – P4I 2022</a:t>
            </a:r>
          </a:p>
          <a:p>
            <a:pPr algn="l" rtl="0" latinLnBrk="1" hangingPunct="0"/>
            <a:endParaRPr lang="sl-SI" sz="32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rtl="0" latinLnBrk="1" hangingPunct="0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200.000 EUR nepovratnih sredstev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Razpisana sredstva: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mio EUR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podprtih podjetij: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kom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AKTIVEN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Objava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4. 3. 2022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za oddajo vloge: </a:t>
            </a:r>
            <a:b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- 29. 3. 2022 (prvi rok) </a:t>
            </a:r>
          </a:p>
          <a:p>
            <a:pPr marL="457200" algn="l" rtl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- 12. 4. 2022 (drugi rok)</a:t>
            </a:r>
            <a:endParaRPr lang="sl-SI" sz="32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95" y="2577842"/>
            <a:ext cx="3265712" cy="904163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9336" y="5151209"/>
            <a:ext cx="4266730" cy="4099874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9748237" y="1771675"/>
            <a:ext cx="6434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5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Oblike produktov:</a:t>
            </a:r>
          </a:p>
        </p:txBody>
      </p:sp>
      <p:pic>
        <p:nvPicPr>
          <p:cNvPr id="19" name="Slika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336" y="11136849"/>
            <a:ext cx="4682510" cy="965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22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8" y="2261791"/>
            <a:ext cx="23475820" cy="10398176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0331566" y="1553905"/>
            <a:ext cx="4152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 produkta: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8539496" y="-344549"/>
            <a:ext cx="144697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 latinLnBrk="1" hangingPunct="0"/>
            <a:endParaRPr lang="sl-SI" sz="40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0" latinLnBrk="1" hangingPunct="0">
              <a:buFontTx/>
              <a:buAutoNum type="arabicPeriod"/>
            </a:pP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Javni razpis za sofinanciranje začetnih investicij </a:t>
            </a:r>
            <a:b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manj razvitih območjih – P4I 2022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8916262" y="490241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sl-SI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(registrirana 18 mesecev</a:t>
            </a:r>
            <a:br>
              <a:rPr lang="sl-SI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dan oddaje vloge)</a:t>
            </a:r>
          </a:p>
        </p:txBody>
      </p:sp>
    </p:spTree>
    <p:extLst>
      <p:ext uri="{BB962C8B-B14F-4D97-AF65-F5344CB8AC3E}">
        <p14:creationId xmlns:p14="http://schemas.microsoft.com/office/powerpoint/2010/main" val="17495948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43169"/>
            <a:ext cx="7968344" cy="13064904"/>
          </a:xfrm>
          <a:prstGeom prst="rect">
            <a:avLst/>
          </a:prstGeom>
          <a:solidFill>
            <a:srgbClr val="CB9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8357821" y="2923615"/>
            <a:ext cx="118602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l"/>
            <a:endParaRPr lang="sl-SI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8275049" y="1896195"/>
            <a:ext cx="5673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značilnosti: 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333" y="2641649"/>
            <a:ext cx="3547675" cy="9822294"/>
          </a:xfrm>
          <a:prstGeom prst="rect">
            <a:avLst/>
          </a:prstGeom>
        </p:spPr>
      </p:pic>
      <p:sp>
        <p:nvSpPr>
          <p:cNvPr id="19" name="PoljeZBesedilom 18"/>
          <p:cNvSpPr txBox="1"/>
          <p:nvPr/>
        </p:nvSpPr>
        <p:spPr>
          <a:xfrm>
            <a:off x="2372426" y="8307257"/>
            <a:ext cx="3223487" cy="2626360"/>
          </a:xfrm>
          <a:prstGeom prst="rect">
            <a:avLst/>
          </a:prstGeom>
          <a:noFill/>
          <a:ln w="12700" cap="flat">
            <a:solidFill>
              <a:srgbClr val="202657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endParaRPr lang="sl-SI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Investicije </a:t>
            </a:r>
            <a:b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novo tehnološko opremo</a:t>
            </a:r>
            <a: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digitalizacijo proizvodnje </a:t>
            </a:r>
            <a: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 za </a:t>
            </a:r>
            <a:b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prehod v nizkoogljično, krožno in podnebno nevtralno gospodarstvo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8357821" y="3206328"/>
            <a:ext cx="118602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800" b="1" u="sng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Podprte investicije morajo prispevati</a:t>
            </a:r>
            <a:r>
              <a:rPr lang="sl-SI" sz="2400" b="1" u="sng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l"/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l"/>
            <a:endParaRPr lang="sl-SI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2" name="Polje z besedilom 6"/>
          <p:cNvSpPr txBox="1"/>
          <p:nvPr/>
        </p:nvSpPr>
        <p:spPr>
          <a:xfrm>
            <a:off x="8130436" y="3590423"/>
            <a:ext cx="11501172" cy="783812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sl-SI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izkazovanje snovne in energetske učinkovitosti proizvodnje</a:t>
            </a:r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okoljsko odgovorno ravnanje </a:t>
            </a:r>
            <a:endParaRPr lang="sl-SI" sz="2400" b="1" dirty="0">
              <a:solidFill>
                <a:srgbClr val="20265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večji avtomatizaciji, robotizaciji in digitalizaciji poslovnih procesov v gospodarstvu</a:t>
            </a:r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večjemu deležu uporabe zelenih tehnologij v poslovnih procesih</a:t>
            </a:r>
            <a:r>
              <a:rPr lang="sl-SI" sz="24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kar bo prispevalo k nižji porabi virov (energije, snovi, surovin, materialov)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prehodu v krožno gospodarstvo </a:t>
            </a:r>
            <a:r>
              <a:rPr lang="sl-SI" sz="24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vidika prispevka podprtih investicij k ohranjanju in obnavljanju ekosistemov, k večji izkoriščenosti izdelkov, procesov in storitev ter njihovi podaljšani življenjski dobi 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zmanjšanju odvečne porabe energije in materialov/surovin </a:t>
            </a:r>
            <a:r>
              <a:rPr lang="sl-SI" sz="24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postopkih izdelave in uporabe izdelkov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kroženju snovi in materialov ob zaključku njihove uporabe</a:t>
            </a:r>
            <a:r>
              <a:rPr lang="sl-SI" sz="24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sl-SI" sz="24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zmanjšanju porabe surovin in energije z </a:t>
            </a:r>
            <a:r>
              <a:rPr lang="sl-SI" sz="2400" dirty="0" err="1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virtualizacijo</a:t>
            </a:r>
            <a:endParaRPr lang="sl-SI" sz="2400" b="1" dirty="0">
              <a:solidFill>
                <a:srgbClr val="20265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zamenjavi starih tehnologij, postopkov, materialov za nove</a:t>
            </a:r>
            <a:endParaRPr lang="sl-SI" sz="2400" dirty="0">
              <a:solidFill>
                <a:srgbClr val="20265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ohranjanju kakovosti zraka in stopnje onesnaževanja</a:t>
            </a:r>
            <a:r>
              <a:rPr lang="sl-SI" sz="24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ohranjanju stanja in kakovosti voda, strukture in sestave tal </a:t>
            </a:r>
            <a:endParaRPr lang="sl-SI" sz="24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povečanje dodane vrednosti na zaposlenega</a:t>
            </a:r>
          </a:p>
          <a:p>
            <a:pPr marL="457200" lvl="0" indent="-45720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najmanj ohranitev delovnih mest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sl-SI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3" name="Slika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602" y="8814171"/>
            <a:ext cx="4995137" cy="32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ravokotnik 23"/>
          <p:cNvSpPr/>
          <p:nvPr/>
        </p:nvSpPr>
        <p:spPr>
          <a:xfrm>
            <a:off x="9062011" y="-399760"/>
            <a:ext cx="144697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 latinLnBrk="1" hangingPunct="0"/>
            <a:endParaRPr lang="sl-SI" sz="40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0" latinLnBrk="1" hangingPunct="0">
              <a:buFontTx/>
              <a:buAutoNum type="arabicPeriod"/>
            </a:pP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Javni razpis za sofinanciranje začetnih investicij </a:t>
            </a:r>
            <a:b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manj razvitih območjih – P4I 2022</a:t>
            </a:r>
          </a:p>
        </p:txBody>
      </p:sp>
    </p:spTree>
    <p:extLst>
      <p:ext uri="{BB962C8B-B14F-4D97-AF65-F5344CB8AC3E}">
        <p14:creationId xmlns:p14="http://schemas.microsoft.com/office/powerpoint/2010/main" val="8309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320212" y="2405977"/>
            <a:ext cx="768842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Finančne spodbude</a:t>
            </a:r>
            <a:r>
              <a:rPr lang="sl-SI" sz="4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/GARANCIJE/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2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" y="2437301"/>
            <a:ext cx="16135464" cy="8918411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16663319" y="2880141"/>
            <a:ext cx="719070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finančne linije:</a:t>
            </a:r>
          </a:p>
          <a:p>
            <a:pPr rtl="0" latinLnBrk="1" hangingPunct="0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hitrejše, lažje in cenejše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pridobivanje bančnih kreditov za:</a:t>
            </a:r>
          </a:p>
          <a:p>
            <a:pPr algn="l" rtl="0" latinLnBrk="1" hangingPunct="0"/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0394302" y="2437300"/>
            <a:ext cx="3351677" cy="8918411"/>
          </a:xfrm>
          <a:prstGeom prst="rect">
            <a:avLst/>
          </a:prstGeom>
          <a:noFill/>
          <a:ln w="76200" cap="flat">
            <a:solidFill>
              <a:srgbClr val="202657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16891227" y="5104688"/>
            <a:ext cx="690284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večje investicije: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rast in razvoj MSP preko novih naložb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posodabljanja tehnološke opreme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financiranje obratnih sredstev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16718327" y="6676053"/>
            <a:ext cx="72486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konkurenčno uveljavljanje na trgu in  izboljšanje tržnega položaja ter širitev dejavnosti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povečanje dodane vrednosti </a:t>
            </a:r>
            <a:r>
              <a:rPr lang="sl-SI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zaposlenega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ohranjanje in/ali ustvarjanje </a:t>
            </a:r>
            <a:r>
              <a:rPr lang="sl-SI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novih </a:t>
            </a:r>
            <a:r>
              <a:rPr lang="sl-SI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delovnih mest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l-SI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088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8977764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9319533" y="1246301"/>
            <a:ext cx="4814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Oblike produktov: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9506145" y="2505180"/>
            <a:ext cx="14125455" cy="9274334"/>
          </a:xfrm>
          <a:prstGeom prst="rect">
            <a:avLst/>
          </a:prstGeom>
          <a:noFill/>
          <a:ln w="12700" cap="flat">
            <a:solidFill>
              <a:srgbClr val="BE9C5A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sl-SI" sz="32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Tx/>
              <a:buAutoNum type="arabicPeriod"/>
            </a:pP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Garancije za bančne kredite s subvencijo obrestne mere</a:t>
            </a:r>
            <a:b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P1 plus 2022</a:t>
            </a:r>
          </a:p>
          <a:p>
            <a:pPr algn="l" rtl="0" latinLnBrk="1" hangingPunct="0"/>
            <a:endParaRPr lang="sl-SI" sz="36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1.250.000 bančnega kredita/podjetje</a:t>
            </a:r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razpisanih sredstev: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87,45 mio EUR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podprtih podjetij: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 kom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PRIPRAVI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Predvidena objava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2022</a:t>
            </a:r>
          </a:p>
          <a:p>
            <a:pPr marL="457200" algn="l" rtl="0"/>
            <a:endParaRPr lang="sl-SI" sz="32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32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Garancije za bančne kredite s subvencijo obrestne mere </a:t>
            </a:r>
            <a:b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P1 </a:t>
            </a:r>
            <a:r>
              <a:rPr lang="sl-SI" sz="3600" b="1" u="sng" dirty="0" err="1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  <a:endParaRPr lang="sl-SI" sz="36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1.250.000 bančnega kredita/podjetje</a:t>
            </a:r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razpisanih sredstev: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11,55 mio EUR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podprtih podjetij: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kom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PRIPRAVI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Predvidena objava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678" y="2233341"/>
            <a:ext cx="3364040" cy="97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3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0203034" y="1268175"/>
            <a:ext cx="4152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 produkta: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7380"/>
            <a:ext cx="24887625" cy="1186641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7408506" y="451864"/>
            <a:ext cx="144997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Garancije za bančne kredite s subvencijo obrestne mere (P1 plus)</a:t>
            </a:r>
            <a:br>
              <a:rPr lang="sl-SI" sz="5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376681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43169"/>
            <a:ext cx="10991462" cy="13064904"/>
          </a:xfrm>
          <a:prstGeom prst="rect">
            <a:avLst/>
          </a:prstGeom>
          <a:solidFill>
            <a:srgbClr val="CB9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65" y="1969703"/>
            <a:ext cx="3364040" cy="9709844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11298337" y="2454895"/>
            <a:ext cx="11860243" cy="1344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Višina garancije:  </a:t>
            </a:r>
            <a:b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60 % ali  80 % garancija za zavarovanje bančnega kredita</a:t>
            </a:r>
          </a:p>
          <a:p>
            <a:pPr algn="l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Višina kredita:</a:t>
            </a: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1.250.000 EUR kredita/podjetje za investicije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200.000 EUR kredita/podjetje za obratna sredstva (za srednje velika podjetja)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100.000 EUR kredita/podjetje za obratna sredstva ( za mikro in mala podjetja)</a:t>
            </a:r>
          </a:p>
          <a:p>
            <a:pPr algn="l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Odplačilna doba:</a:t>
            </a: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1,5 let do 5 let za obratna sredstva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1,5 let do 10 let za investicije</a:t>
            </a:r>
          </a:p>
          <a:p>
            <a:pPr algn="l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koriščenja moratorija:</a:t>
            </a: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24 mesecev za investicije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6 mesecev za obratna sredstva 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/moratorij na odplačilo glavnice kredita/</a:t>
            </a:r>
          </a:p>
          <a:p>
            <a:pPr algn="l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Nižja obrestna mera</a:t>
            </a: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6-mesečni EURIBOR + od 0,50 % do 1,00 %</a:t>
            </a:r>
          </a:p>
          <a:p>
            <a:pPr algn="l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garancije in kredita:</a:t>
            </a: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Brez stroškov odobritve in vodenja garancije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Stroški kredita se določijo v skladu s tarifo banke</a:t>
            </a:r>
          </a:p>
          <a:p>
            <a:pPr algn="l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Kreditno - garancijske linije</a:t>
            </a:r>
            <a:br>
              <a:rPr lang="sl-SI" sz="2400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klasična podjetja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tehnološko inovativna podjetja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MSP iz dejavnosti šifre G</a:t>
            </a:r>
            <a:b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l"/>
            <a:endParaRPr lang="sl-SI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11198743" y="1408455"/>
            <a:ext cx="5673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značilnosti: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966580" y="266165"/>
            <a:ext cx="1219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1.Garancije za bančne kredite s subvencijo obrestne mere (P1 plus)</a:t>
            </a:r>
            <a:br>
              <a:rPr lang="sl-SI" sz="5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242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2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8" y="2648828"/>
            <a:ext cx="16204458" cy="8956546"/>
          </a:xfrm>
          <a:prstGeom prst="rect">
            <a:avLst/>
          </a:prstGeom>
        </p:spPr>
      </p:pic>
      <p:sp>
        <p:nvSpPr>
          <p:cNvPr id="18" name="PoljeZBesedilom 17"/>
          <p:cNvSpPr txBox="1"/>
          <p:nvPr/>
        </p:nvSpPr>
        <p:spPr>
          <a:xfrm>
            <a:off x="16776438" y="2872350"/>
            <a:ext cx="7357558" cy="58887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finančne linije: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neposredni krediti SPS-a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manjših vrednosti</a:t>
            </a:r>
          </a:p>
          <a:p>
            <a:pPr algn="l" rtl="0" latinLnBrk="1" hangingPunct="0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manjše investicije/obratna sredstva</a:t>
            </a:r>
          </a:p>
          <a:p>
            <a:pPr algn="l" rtl="0" latinLnBrk="1" hangingPunct="0"/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enostavna, hitra in ugodna pridobitev</a:t>
            </a: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brez stroškov odobritve </a:t>
            </a:r>
          </a:p>
          <a:p>
            <a:pPr algn="l" rtl="0" latinLnBrk="1" hangingPunct="0"/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prilagojeni potrebam MSP-jev</a:t>
            </a: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 rtl="0" latinLnBrk="1" hangingPunct="0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sl-SI" sz="24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7136034" y="8761142"/>
            <a:ext cx="6997962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MSP </a:t>
            </a: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(težave pri dostopu do klasičnih bančnih storitev na trgu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specifične ciljne skupine  </a:t>
            </a: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(problemska območja, okrevanje po COVID razmerah,..)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7841687" y="2686963"/>
            <a:ext cx="3485676" cy="8918411"/>
          </a:xfrm>
          <a:prstGeom prst="rect">
            <a:avLst/>
          </a:prstGeom>
          <a:noFill/>
          <a:ln w="76200" cap="flat">
            <a:solidFill>
              <a:srgbClr val="202657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4820816" y="1490737"/>
            <a:ext cx="876455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Finančne spodbude</a:t>
            </a:r>
            <a:r>
              <a:rPr lang="sl-SI" sz="4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/MIKROKREDITI/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93329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160971" y="2853163"/>
            <a:ext cx="13488090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sl-SI" sz="36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STRATEŠKA VLOGA :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Javni finančni sklad:</a:t>
            </a:r>
          </a:p>
          <a:p>
            <a:pPr marL="342900" indent="-342900" algn="l" rtl="0" latinLnBrk="1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podporo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MSP-jev, start-upov in scale upov</a:t>
            </a:r>
          </a:p>
          <a:p>
            <a:pPr marL="342900" indent="-342900" algn="l" rtl="0" latinLnBrk="1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učinkovite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finančne in vsebinske spodbude </a:t>
            </a:r>
          </a:p>
          <a:p>
            <a:pPr marL="342900" indent="-342900" algn="l" rtl="0" latinLnBrk="1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zmanjšuje vrzeli pri dostopu do finančnih sredstev </a:t>
            </a:r>
          </a:p>
          <a:p>
            <a:pPr marL="342900" indent="-342900" algn="l" rtl="0" latinLnBrk="1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omogoča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sofinanciranje različnih poslovnih storitev (vavčerjev)</a:t>
            </a:r>
          </a:p>
          <a:p>
            <a:pPr marL="342900" indent="-342900" algn="l" rtl="0" latinLnBrk="1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Poudarek na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prioritetnih sektorjih prihodnosti </a:t>
            </a: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>
              <a:lnSpc>
                <a:spcPct val="150000"/>
              </a:lnSpc>
            </a:pPr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>
              <a:lnSpc>
                <a:spcPct val="150000"/>
              </a:lnSpc>
            </a:pPr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>
              <a:lnSpc>
                <a:spcPct val="150000"/>
              </a:lnSpc>
            </a:pPr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sl-SI" sz="36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STRATEŠKA VIZIJA: 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SPS želi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ostati vodilen, prepoznaven in ugleden nacionalni 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javni finančni sklad </a:t>
            </a: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podporo MSP-jev, start-upov in scale-upov 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vzoru najboljših svetovnih praks.</a:t>
            </a:r>
          </a:p>
          <a:p>
            <a:pPr algn="l" rtl="0" latinLnBrk="1" hangingPunct="0">
              <a:lnSpc>
                <a:spcPct val="150000"/>
              </a:lnSpc>
            </a:pPr>
            <a:endParaRPr lang="sl-SI" sz="32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825911" y="1006163"/>
            <a:ext cx="952456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KRATKO O SPS-u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3393396"/>
              </p:ext>
            </p:extLst>
          </p:nvPr>
        </p:nvGraphicFramePr>
        <p:xfrm>
          <a:off x="8110288" y="298577"/>
          <a:ext cx="22033636" cy="1313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Skupina 8"/>
          <p:cNvGrpSpPr/>
          <p:nvPr/>
        </p:nvGrpSpPr>
        <p:grpSpPr>
          <a:xfrm>
            <a:off x="15755017" y="10813612"/>
            <a:ext cx="2764415" cy="1382065"/>
            <a:chOff x="7458852" y="4450562"/>
            <a:chExt cx="2764415" cy="1382065"/>
          </a:xfrm>
        </p:grpSpPr>
        <p:sp>
          <p:nvSpPr>
            <p:cNvPr id="12" name="Pravokotnik 11"/>
            <p:cNvSpPr/>
            <p:nvPr/>
          </p:nvSpPr>
          <p:spPr>
            <a:xfrm>
              <a:off x="7458852" y="4450562"/>
              <a:ext cx="2764415" cy="13820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avokotnik 12"/>
            <p:cNvSpPr/>
            <p:nvPr/>
          </p:nvSpPr>
          <p:spPr>
            <a:xfrm>
              <a:off x="7458852" y="4450562"/>
              <a:ext cx="2764415" cy="1382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4000" b="1" kern="1200" dirty="0">
                  <a:solidFill>
                    <a:srgbClr val="BE9C5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947 mio EUR </a:t>
              </a:r>
              <a:br>
                <a:rPr lang="sl-SI" sz="4800" kern="1200" dirty="0">
                  <a:solidFill>
                    <a:srgbClr val="BE9C5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sl-SI" sz="2400" kern="1200" dirty="0">
                  <a:solidFill>
                    <a:srgbClr val="BE9C5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izvedenih investicij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kern="1200" dirty="0">
                  <a:solidFill>
                    <a:srgbClr val="BE9C5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(2017 -2020)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6479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8977764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9581733" y="1870964"/>
            <a:ext cx="4814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Oblike produktov: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9685818" y="2985239"/>
            <a:ext cx="13990127" cy="7858562"/>
          </a:xfrm>
          <a:prstGeom prst="rect">
            <a:avLst/>
          </a:prstGeom>
          <a:noFill/>
          <a:ln w="12700" cap="flat">
            <a:solidFill>
              <a:srgbClr val="BE9C5A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 algn="l" rtl="0" latinLnBrk="1" hangingPunct="0">
              <a:buFontTx/>
              <a:buAutoNum type="arabicPeriod"/>
            </a:pPr>
            <a:r>
              <a:rPr lang="sl-SI" sz="3200" b="1" u="sng" kern="1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Mikrokrediti za obmejna problemska območja -  P7R 2022 </a:t>
            </a: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25.000 EUR mikrokredita/podjetje</a:t>
            </a:r>
            <a:endParaRPr lang="sl-SI" sz="32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razpisanih sredstev: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5,00 mio EUR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podprtih podjetij: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kom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PRIPRAVI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Objava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polovica leta 2022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3200" b="1" kern="1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sl-SI" sz="3200" b="1" u="sng" kern="1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neposredni krediti za gospodarstvo – P7 COVID 2022</a:t>
            </a: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5.000 EUR do 50.000 EUR kredita/podjetje</a:t>
            </a:r>
            <a:endParaRPr lang="sl-SI" sz="320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razpisanih sredstev: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10,00 mio EUR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podprtih podjetij: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kom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PRIPRAVI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Objava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polovica leta 2022</a:t>
            </a:r>
          </a:p>
          <a:p>
            <a:pPr algn="l" rtl="0" latinLnBrk="1" hangingPunct="0"/>
            <a:endParaRPr lang="sl-SI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7917" y="4336058"/>
            <a:ext cx="3499811" cy="219954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844" y="2578850"/>
            <a:ext cx="3489649" cy="93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3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789798" y="783125"/>
            <a:ext cx="5338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5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 produkta: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6" y="2017525"/>
            <a:ext cx="24184947" cy="106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434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43169"/>
            <a:ext cx="10991462" cy="13064904"/>
          </a:xfrm>
          <a:prstGeom prst="rect">
            <a:avLst/>
          </a:prstGeom>
          <a:solidFill>
            <a:srgbClr val="CB9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1370551" y="2522814"/>
            <a:ext cx="1016450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Višina kredita: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5.000 EUR do 25.000 EUR neposrednega mikrokredita oz. do 50.000 neposrednega kredita</a:t>
            </a:r>
          </a:p>
          <a:p>
            <a:pPr algn="l"/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Ročnost kredita in moratorij: </a:t>
            </a:r>
            <a:b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 let do 6 let z vključenim 6  mesečnim moratorijem</a:t>
            </a:r>
            <a:b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Nižja obrestna mera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nižja obrestna mera ali brezobrestni kredit</a:t>
            </a:r>
          </a:p>
          <a:p>
            <a:pPr algn="l"/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Zavarovanje :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nižje zahteve po zavarovanju (menice podjetja)</a:t>
            </a:r>
          </a:p>
          <a:p>
            <a:pPr algn="l"/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Stroški odobritve :</a:t>
            </a:r>
            <a:br>
              <a:rPr lang="sl-SI" sz="3200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brez stroškov odobritve in vodenja kredita</a:t>
            </a:r>
          </a:p>
          <a:p>
            <a:pPr algn="l"/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183" y="2233340"/>
            <a:ext cx="3489649" cy="9314282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11370551" y="1814928"/>
            <a:ext cx="5673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značilnosti: </a:t>
            </a:r>
          </a:p>
        </p:txBody>
      </p:sp>
    </p:spTree>
    <p:extLst>
      <p:ext uri="{BB962C8B-B14F-4D97-AF65-F5344CB8AC3E}">
        <p14:creationId xmlns:p14="http://schemas.microsoft.com/office/powerpoint/2010/main" val="428692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2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PoljeZBesedilom 10"/>
          <p:cNvSpPr txBox="1"/>
          <p:nvPr/>
        </p:nvSpPr>
        <p:spPr>
          <a:xfrm>
            <a:off x="17511065" y="3496153"/>
            <a:ext cx="6587069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finančne linije:</a:t>
            </a:r>
          </a:p>
          <a:p>
            <a:pPr rtl="0" latinLnBrk="1" hangingPunct="0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nepovratna sredstva za zagon </a:t>
            </a:r>
          </a:p>
          <a:p>
            <a:pPr algn="l" rtl="0" latinLnBrk="1" hangingPunct="0"/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spodbujanje ustanovitve podjetij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(mlajših od 14 mesecev):</a:t>
            </a:r>
          </a:p>
          <a:p>
            <a:pPr marL="342900" indent="-342900" algn="l" rtl="0" latinLnBrk="1" hangingPunct="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razvoj produkta (MVP)</a:t>
            </a:r>
          </a:p>
          <a:p>
            <a:pPr marL="342900" indent="-342900" algn="l" rtl="0" latinLnBrk="1" hangingPunct="0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lansiranje produkta na trg</a:t>
            </a:r>
          </a:p>
          <a:p>
            <a:pPr algn="l" rtl="0" latinLnBrk="1" hangingPunct="0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7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podprtih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podjeti</a:t>
            </a:r>
            <a:r>
              <a:rPr lang="sl-SI" sz="27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j, ki imajo pozitiven gospodarski pomen</a:t>
            </a:r>
          </a:p>
          <a:p>
            <a:pPr algn="l" rtl="0" latinLnBrk="1" hangingPunct="0"/>
            <a:endParaRPr lang="sl-SI" sz="27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27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vključena vsebinska podpora </a:t>
            </a:r>
            <a:br>
              <a:rPr lang="sl-SI" sz="27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7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(mentorstvo, programi usposabljanja</a:t>
            </a: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sl-SI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endParaRPr lang="sl-SI" sz="24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endParaRPr lang="sl-SI" sz="24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5" y="2743685"/>
            <a:ext cx="16673044" cy="9215543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4399814" y="2778008"/>
            <a:ext cx="1108900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Finančne spodbude</a:t>
            </a:r>
            <a:r>
              <a:rPr lang="sl-SI" sz="4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/ZAGONSKE SPODBUDE/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395104" y="2778008"/>
            <a:ext cx="3505091" cy="9181220"/>
          </a:xfrm>
          <a:prstGeom prst="rect">
            <a:avLst/>
          </a:prstGeom>
          <a:noFill/>
          <a:ln w="76200" cap="flat">
            <a:solidFill>
              <a:srgbClr val="202657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5" name="Slika 13" descr="image0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807" y="11649999"/>
            <a:ext cx="2303771" cy="8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3261" y="11659202"/>
            <a:ext cx="2979354" cy="8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164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8977764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0246106" y="4121619"/>
            <a:ext cx="12039776" cy="5334794"/>
          </a:xfrm>
          <a:prstGeom prst="rect">
            <a:avLst/>
          </a:prstGeom>
          <a:noFill/>
          <a:ln w="12700" cap="flat">
            <a:solidFill>
              <a:srgbClr val="BE9C5A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Tx/>
              <a:buAutoNum type="arabicPeriod"/>
            </a:pP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Spodbude za zagon inovativnih podjetij – P2 2022</a:t>
            </a:r>
          </a:p>
          <a:p>
            <a:pPr algn="l" rtl="0" latinLnBrk="1" hangingPunct="0"/>
            <a:endParaRPr lang="sl-SI" sz="28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rtl="0" latinLnBrk="1" hangingPunct="0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54.000 EUR nepovratnih sredstev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Razpisana sredstva: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2,16 mio EUR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podprtih podjetij: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kom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AKTIVEN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Objava razpisa: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4. 3. 2022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za oddajo vloge: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10. 5. 2022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za predselekcijo: </a:t>
            </a: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13. 4. 2022</a:t>
            </a:r>
          </a:p>
          <a:p>
            <a:pPr algn="l" rtl="0" latinLnBrk="1" hangingPunct="0"/>
            <a:endParaRPr lang="sl-SI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569" y="2702218"/>
            <a:ext cx="3415668" cy="9222303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10040834" y="3111347"/>
            <a:ext cx="4814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Oblike produktov:</a:t>
            </a:r>
          </a:p>
        </p:txBody>
      </p:sp>
      <p:pic>
        <p:nvPicPr>
          <p:cNvPr id="15" name="Slika 13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311" y="11549759"/>
            <a:ext cx="2303771" cy="8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04685" y="11621992"/>
            <a:ext cx="2979354" cy="8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66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7606434" y="1479390"/>
            <a:ext cx="5338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5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 produkta:</a:t>
            </a:r>
          </a:p>
        </p:txBody>
      </p:sp>
      <p:pic>
        <p:nvPicPr>
          <p:cNvPr id="8" name="Slika 1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78" y="12762170"/>
            <a:ext cx="2303771" cy="8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38251" y="12762170"/>
            <a:ext cx="2979354" cy="81501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1021605" y="317679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 latinLnBrk="1" hangingPunct="0">
              <a:buFontTx/>
              <a:buAutoNum type="arabicPeriod"/>
            </a:pP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Spodbude za zagon inovativnih podjetij – P2 2022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64984"/>
            <a:ext cx="24469091" cy="97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38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9741159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8" y="1004470"/>
            <a:ext cx="3502538" cy="126619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135307" y="2736061"/>
            <a:ext cx="13157042" cy="1357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 vključuje: </a:t>
            </a: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Finančna podpora + Vsebinska podpora (specializirani programi usposabljanja)</a:t>
            </a:r>
          </a:p>
          <a:p>
            <a:pPr algn="l" rtl="0" latinLnBrk="1" hangingPunct="0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8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Višina subvencije: </a:t>
            </a:r>
            <a:b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54.000 EUR nepovratnih sredstev</a:t>
            </a:r>
          </a:p>
          <a:p>
            <a:pPr algn="l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8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 financiranja: </a:t>
            </a:r>
          </a:p>
          <a:p>
            <a:pPr algn="l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izplačila v tranšah v obdobju 2 let</a:t>
            </a:r>
          </a:p>
          <a:p>
            <a:pPr marL="514350" indent="-514350" algn="l">
              <a:buAutoNum type="arabicPeriod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tranša: 10.000 EUR</a:t>
            </a:r>
          </a:p>
          <a:p>
            <a:pPr marL="514350" indent="-514350" algn="l">
              <a:buAutoNum type="arabicPeriod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Tranša:12.000 EUR</a:t>
            </a:r>
          </a:p>
          <a:p>
            <a:pPr marL="514350" indent="-514350" algn="l">
              <a:buAutoNum type="arabicPeriod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Tranša: 32.000 EUR</a:t>
            </a:r>
          </a:p>
          <a:p>
            <a:pPr algn="l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8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Intenzivnost pomoči: </a:t>
            </a:r>
            <a:b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100 % financiranje operacije po shemi de </a:t>
            </a:r>
            <a:r>
              <a:rPr lang="sl-SI" sz="2800" dirty="0" err="1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minimis</a:t>
            </a: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r>
              <a:rPr lang="sl-SI" sz="28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Upravičenci:</a:t>
            </a:r>
            <a:b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up podjetja (ustanovljena med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1. 2021 in 15. 3. 2022</a:t>
            </a: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registrirana kot: </a:t>
            </a:r>
            <a:r>
              <a:rPr lang="sl-SI" sz="2800" b="1" dirty="0" err="1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d.o.o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sl-SI" sz="2800" b="1" dirty="0" err="1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zadruga</a:t>
            </a:r>
          </a:p>
          <a:p>
            <a:pPr algn="l" rtl="0" latinLnBrk="1" hangingPunct="0"/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8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Vlagatelji:</a:t>
            </a: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Zahodna/Vzhodna kohezijska regija </a:t>
            </a:r>
          </a:p>
          <a:p>
            <a:pPr algn="l" rtl="0" latinLnBrk="1" hangingPunct="0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endParaRPr lang="sl-SI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l"/>
            <a:endParaRPr lang="sl-SI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0948839" y="11958364"/>
            <a:ext cx="153360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b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135307" y="1872616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značilnosti:</a:t>
            </a:r>
          </a:p>
        </p:txBody>
      </p:sp>
      <p:pic>
        <p:nvPicPr>
          <p:cNvPr id="15" name="Slika 1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881" y="12045132"/>
            <a:ext cx="2303771" cy="8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18009" y="12019959"/>
            <a:ext cx="2979354" cy="81501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2313096" y="196122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 latinLnBrk="1" hangingPunct="0">
              <a:buFontTx/>
              <a:buAutoNum type="arabicPeriod"/>
            </a:pP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Spodbude za zagon inovativnih podjetij – P2 2022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455" y="2736061"/>
            <a:ext cx="3415668" cy="92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2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Slika 13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683" y="11801695"/>
            <a:ext cx="2303771" cy="8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8957" y="11723596"/>
            <a:ext cx="2979354" cy="815019"/>
          </a:xfrm>
          <a:prstGeom prst="rect">
            <a:avLst/>
          </a:prstGeom>
        </p:spPr>
      </p:pic>
      <p:sp>
        <p:nvSpPr>
          <p:cNvPr id="21" name="PoljeZBesedilom 20"/>
          <p:cNvSpPr txBox="1"/>
          <p:nvPr/>
        </p:nvSpPr>
        <p:spPr>
          <a:xfrm>
            <a:off x="7804987" y="324806"/>
            <a:ext cx="184023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Spodbude za zagon inovativnih podjetij – P2 2022</a:t>
            </a:r>
          </a:p>
        </p:txBody>
      </p:sp>
      <p:cxnSp>
        <p:nvCxnSpPr>
          <p:cNvPr id="14" name="Raven povezovalnik 13"/>
          <p:cNvCxnSpPr/>
          <p:nvPr/>
        </p:nvCxnSpPr>
        <p:spPr>
          <a:xfrm>
            <a:off x="7121056" y="2170003"/>
            <a:ext cx="40399" cy="1010336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oljeZBesedilom 23"/>
          <p:cNvSpPr txBox="1"/>
          <p:nvPr/>
        </p:nvSpPr>
        <p:spPr>
          <a:xfrm>
            <a:off x="3940948" y="3543674"/>
            <a:ext cx="261518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u="sng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</a:t>
            </a: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PRIJAVO </a:t>
            </a:r>
            <a:b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RAZPIS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3935090" y="8172637"/>
            <a:ext cx="261518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u="sng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PRIJAVI </a:t>
            </a:r>
            <a:b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RAZPIS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8110288" y="2731534"/>
            <a:ext cx="15383290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PREDSELEKCIJSKI POSTOPEK </a:t>
            </a: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(priporočljiva udeležba)</a:t>
            </a:r>
          </a:p>
          <a:p>
            <a:pPr algn="l" rtl="0" latinLnBrk="1" hangingPunct="0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 pred – selekcije:</a:t>
            </a:r>
          </a:p>
          <a:p>
            <a:pPr algn="l" rtl="0" latinLnBrk="1" hangingPunct="0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Tx/>
              <a:buAutoNum type="arabicPeriod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Pomoč pri razvoju ideje </a:t>
            </a:r>
          </a:p>
          <a:p>
            <a:pPr marL="457200" indent="-457200" algn="l" rtl="0" latinLnBrk="1" hangingPunct="0">
              <a:buFontTx/>
              <a:buAutoNum type="arabicPeriod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Predstavitev poslovnega modela na DEMO DNEVU in pridobitev do 30 točk za potrebe javnega razpisa</a:t>
            </a: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prijave v pred-selekcijo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13.3.2022 </a:t>
            </a: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na: </a:t>
            </a:r>
            <a:r>
              <a:rPr lang="sl-SI" sz="2800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http://prijave.startup.si/</a:t>
            </a:r>
            <a:endParaRPr lang="sl-SI" sz="2800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 DAN: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 5. 2022 in 6. 5. 2022</a:t>
            </a:r>
          </a:p>
          <a:p>
            <a:pPr marL="457200" indent="-457200" algn="l" rtl="0" latinLnBrk="1" hangingPunct="0">
              <a:buFontTx/>
              <a:buChar char="-"/>
            </a:pPr>
            <a:endParaRPr lang="sl-SI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latinLnBrk="1" hangingPunct="0"/>
            <a:endParaRPr lang="sl-SI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7726379" y="8093776"/>
            <a:ext cx="1196919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VSEBINSKA PODPORA IN PROGRAMI USPOSABLJANJA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4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sl-SI" sz="2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Sodelovanje z mentorjem </a:t>
            </a: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 odobreni subvenciji)</a:t>
            </a: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Rok izbire: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18.08.2022</a:t>
            </a: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Lista start up mentorjev je dostopna na spletni strani SPS</a:t>
            </a:r>
          </a:p>
          <a:p>
            <a:pPr algn="l" rtl="0" latinLnBrk="1" hangingPunct="0"/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l-SI" sz="28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koriščenja #STARTUPPLUSPROGRAMOV</a:t>
            </a:r>
          </a:p>
          <a:p>
            <a:pPr algn="l" rtl="0" latinLnBrk="1" hangingPunct="0"/>
            <a:endParaRPr lang="sl-SI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latinLnBrk="1" hangingPunct="0"/>
            <a:endParaRPr lang="sl-SI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ravokotnik 28"/>
          <p:cNvSpPr/>
          <p:nvPr/>
        </p:nvSpPr>
        <p:spPr>
          <a:xfrm>
            <a:off x="14584000" y="885012"/>
            <a:ext cx="7925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Vsebinska podpora vključuje: </a:t>
            </a:r>
          </a:p>
        </p:txBody>
      </p:sp>
      <p:sp>
        <p:nvSpPr>
          <p:cNvPr id="30" name="Elipsa 29"/>
          <p:cNvSpPr/>
          <p:nvPr/>
        </p:nvSpPr>
        <p:spPr>
          <a:xfrm>
            <a:off x="6517924" y="8125388"/>
            <a:ext cx="1287063" cy="1250551"/>
          </a:xfrm>
          <a:prstGeom prst="ellipse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6542742" y="3167056"/>
            <a:ext cx="1287063" cy="1250551"/>
          </a:xfrm>
          <a:prstGeom prst="ellipse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pic>
        <p:nvPicPr>
          <p:cNvPr id="32" name="Slika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6629" y="9683854"/>
            <a:ext cx="5108784" cy="14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6684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2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PoljeZBesedilom 11"/>
          <p:cNvSpPr txBox="1"/>
          <p:nvPr/>
        </p:nvSpPr>
        <p:spPr>
          <a:xfrm>
            <a:off x="5975859" y="2620037"/>
            <a:ext cx="1108900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Finančne spodbude</a:t>
            </a:r>
            <a:r>
              <a:rPr lang="sl-SI" sz="4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/SEMENSKI KAPITAL/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5" y="2515245"/>
            <a:ext cx="16423093" cy="9077390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3001787" y="2515245"/>
            <a:ext cx="3436335" cy="9077390"/>
          </a:xfrm>
          <a:prstGeom prst="rect">
            <a:avLst/>
          </a:prstGeom>
          <a:noFill/>
          <a:ln w="76200" cap="flat">
            <a:solidFill>
              <a:srgbClr val="202657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7064861" y="4011813"/>
            <a:ext cx="7571494" cy="4596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finančne linije:</a:t>
            </a:r>
          </a:p>
          <a:p>
            <a:pPr algn="l" rtl="0" latinLnBrk="1" hangingPunct="0"/>
            <a:endParaRPr lang="sl-SI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mlada inovativna/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visokotehnološka podjetja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(mlajša od 5 let)</a:t>
            </a: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potencial rasti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novih produktov,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vstop in širitev na trgu (tuji trgi)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povečanje števila zaposlenih v podjetju</a:t>
            </a:r>
            <a:endParaRPr lang="sl-SI" sz="28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5065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8977764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9459675" y="507432"/>
            <a:ext cx="4814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Oblike produktov: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9590163" y="1384800"/>
            <a:ext cx="14181437" cy="10628551"/>
          </a:xfrm>
          <a:prstGeom prst="rect">
            <a:avLst/>
          </a:prstGeom>
          <a:noFill/>
          <a:ln w="12700" cap="flat">
            <a:solidFill>
              <a:srgbClr val="BE9C5A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sl-SI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AutoNum type="arabicPeriod"/>
            </a:pP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Konvertibilno posojilo za zagon inovativnih podjetij /SK75 2022</a:t>
            </a:r>
          </a:p>
          <a:p>
            <a:pPr algn="l"/>
            <a:endParaRPr lang="sl-SI" sz="36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75.000 EUR </a:t>
            </a: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konvertibilnega posojila/podjetje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Razpisana sredstva: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1,125 mio EUR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podprtih podjetij: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kom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razpisa: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AKTIVEN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Objava razpisa: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25. 2. 2022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Roki za oddajo vlog: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13. 5. 2022, 5. 10. 2022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za predselekcijski postopek: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13. 4. 2022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l-SI" sz="36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So-investiranje z zasebnimi investitorji / SI-SK 2022</a:t>
            </a:r>
          </a:p>
          <a:p>
            <a:pPr algn="l"/>
            <a:endParaRPr lang="sl-SI" sz="36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100.000 EUR do 600.000 EUR </a:t>
            </a: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direktnega kapitalskega vložka SPS/podjetje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Razpisana sredstva: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4,30 mio EUR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podprtih podjetij: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kom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razpisa: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AKTIVEN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Objava razpisa: 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28.01.2022</a:t>
            </a: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Roki za oddajo vlog: </a:t>
            </a:r>
            <a:r>
              <a:rPr lang="sl-SI" sz="2800" b="1" kern="1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28.02.2022,31.03.2022,29.04.2022,31.05.2022,30.06.2022</a:t>
            </a:r>
            <a:r>
              <a:rPr lang="sl-SI" sz="1800" b="1" kern="1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b="1" kern="1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31.08.2022,30.9.2022, 27.10.2022,30.11.2022 in 31.12.2022</a:t>
            </a:r>
            <a:endParaRPr lang="sl-SI" sz="2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431" y="2277583"/>
            <a:ext cx="3435050" cy="925009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5482" y="11859872"/>
            <a:ext cx="4646118" cy="10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1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4842" y="1474514"/>
            <a:ext cx="15862040" cy="11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0443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971980" y="2355968"/>
            <a:ext cx="5338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5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 produkta:</a:t>
            </a:r>
          </a:p>
        </p:txBody>
      </p:sp>
      <p:pic>
        <p:nvPicPr>
          <p:cNvPr id="8" name="Slika 1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605" y="12542733"/>
            <a:ext cx="2303771" cy="8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45979" y="12614966"/>
            <a:ext cx="2979354" cy="81501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1" y="3613742"/>
            <a:ext cx="23519122" cy="807046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038531" y="288119"/>
            <a:ext cx="18138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r">
              <a:buAutoNum type="arabicPeriod"/>
            </a:pP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Konvertibilno posojilo za zagon inovativnih podjetij /SK75 2022</a:t>
            </a:r>
          </a:p>
        </p:txBody>
      </p:sp>
    </p:spTree>
    <p:extLst>
      <p:ext uri="{BB962C8B-B14F-4D97-AF65-F5344CB8AC3E}">
        <p14:creationId xmlns:p14="http://schemas.microsoft.com/office/powerpoint/2010/main" val="409743480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8074640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470928" y="5004443"/>
            <a:ext cx="148067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l-SI" sz="24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Posojilni pogoji: </a:t>
            </a:r>
          </a:p>
          <a:p>
            <a:pPr algn="l"/>
            <a:b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endParaRPr lang="sl-SI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endParaRPr lang="sl-SI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8470928" y="4194024"/>
            <a:ext cx="153360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financiranja: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pospešitev prodaje, hitrejša rast na trgu, lasten razvoj in inovativen poslovni model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8458045" y="1226033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značilnosti: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11" y="2288048"/>
            <a:ext cx="3435050" cy="925009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383" y="11840762"/>
            <a:ext cx="3710305" cy="87835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889723" y="6557197"/>
            <a:ext cx="4142792" cy="16048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4037320" y="293063"/>
            <a:ext cx="18138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r">
              <a:buFontTx/>
              <a:buAutoNum type="arabicPeriod"/>
            </a:pP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Konvertibilno posojilo za zagon inovativnih podjetij /SK75 2022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7215"/>
              </p:ext>
            </p:extLst>
          </p:nvPr>
        </p:nvGraphicFramePr>
        <p:xfrm>
          <a:off x="8470928" y="6424207"/>
          <a:ext cx="1403665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BE9C5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Črpanje financiranja: 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solidFill>
                            <a:srgbClr val="20265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 treh tranšah</a:t>
                      </a:r>
                    </a:p>
                    <a:p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BE9C5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 financiranja: 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solidFill>
                            <a:srgbClr val="20265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ročnost konvertibilnega posojila, vključno z  moratorijem na odplačilo posojila (5) let z možnostjo podaljšanja moratorija za največ 2 leti</a:t>
                      </a:r>
                    </a:p>
                    <a:p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BE9C5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Možnost koriščenja moratorija: 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solidFill>
                            <a:srgbClr val="20265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moratorij na odplačilo glavnice konvertibilnega posojila znaša (3) leta </a:t>
                      </a:r>
                    </a:p>
                    <a:p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BE9C5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Obrestna mera: 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solidFill>
                            <a:srgbClr val="20265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pogodbena obrestna mera znaša fiksno 4,0 % p.a.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BE9C5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Način odplačevanja: 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solidFill>
                            <a:srgbClr val="20265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konvertibilno posojilo se odplačuje v enakih zaporednih mesečnih </a:t>
                      </a:r>
                      <a:br>
                        <a:rPr lang="sl-SI" sz="2400" dirty="0">
                          <a:solidFill>
                            <a:srgbClr val="20265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l-SI" sz="2400" dirty="0">
                          <a:solidFill>
                            <a:srgbClr val="20265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obrokih po preteku moratorija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BE9C5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odobritve: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solidFill>
                            <a:srgbClr val="20265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brez stroškov odobritve in vodenja posojila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8470928" y="3154500"/>
            <a:ext cx="1219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Upravičenci: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mlada tehnološko-inovativna podjetja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(mlajša od 5 let) s potencialom rasti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8470927" y="1762552"/>
            <a:ext cx="1480675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l-SI" sz="24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 sestavlja: 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Finančna podpora +Vsebinska podora</a:t>
            </a:r>
          </a:p>
          <a:p>
            <a:pPr algn="l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b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endParaRPr lang="sl-SI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endParaRPr lang="sl-SI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940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Raven povezovalnik 13"/>
          <p:cNvCxnSpPr/>
          <p:nvPr/>
        </p:nvCxnSpPr>
        <p:spPr>
          <a:xfrm>
            <a:off x="7121056" y="2170003"/>
            <a:ext cx="40399" cy="1010336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oljeZBesedilom 23"/>
          <p:cNvSpPr txBox="1"/>
          <p:nvPr/>
        </p:nvSpPr>
        <p:spPr>
          <a:xfrm>
            <a:off x="3940948" y="3543674"/>
            <a:ext cx="261518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u="sng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</a:t>
            </a: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prijavo na </a:t>
            </a:r>
            <a:br>
              <a:rPr lang="sl-SI" sz="32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razpis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4100003" y="7785157"/>
            <a:ext cx="2615184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u="sng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l-SI" sz="32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podpisu </a:t>
            </a:r>
            <a:br>
              <a:rPr lang="sl-SI" sz="32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pogodbe o </a:t>
            </a:r>
            <a:br>
              <a:rPr lang="sl-SI" sz="32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konvertibilnem posojilu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8110288" y="3431427"/>
            <a:ext cx="15383290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PREDSELEKCIJSKI POSTOPEK </a:t>
            </a: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(priporočljiva udeležba)</a:t>
            </a: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 pred – selekcije:</a:t>
            </a:r>
          </a:p>
          <a:p>
            <a:pPr marL="457200" indent="-457200" algn="l" rtl="0" latinLnBrk="1" hangingPunct="0">
              <a:buFontTx/>
              <a:buAutoNum type="arabicPeriod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Pomoč pri razvoju ideje </a:t>
            </a:r>
          </a:p>
          <a:p>
            <a:pPr marL="457200" indent="-457200" algn="l" rtl="0" latinLnBrk="1" hangingPunct="0">
              <a:buFontTx/>
              <a:buAutoNum type="arabicPeriod"/>
            </a:pPr>
            <a:r>
              <a:rPr lang="sl-SI" sz="28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Predstavitev poslovnega modela na DEMO DNEVU in pridobitev do 40 točk za potrebe javnega razpisa</a:t>
            </a: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prijave v pred-selekcijo </a:t>
            </a:r>
            <a:r>
              <a:rPr lang="sl-SI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4. 2022 do 14. ure </a:t>
            </a: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na: </a:t>
            </a:r>
            <a:r>
              <a:rPr lang="sl-SI" sz="2800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http://prijave.startup.si/</a:t>
            </a:r>
            <a:endParaRPr lang="sl-SI" sz="2800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 DAN:</a:t>
            </a: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 5. 2022 in 6. 5. 2022</a:t>
            </a:r>
          </a:p>
          <a:p>
            <a:pPr marL="457200" indent="-457200" algn="l" rtl="0" latinLnBrk="1" hangingPunct="0">
              <a:buFontTx/>
              <a:buChar char="-"/>
            </a:pPr>
            <a:endParaRPr lang="sl-SI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latinLnBrk="1" hangingPunct="0"/>
            <a:endParaRPr lang="sl-SI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7856267" y="8807679"/>
            <a:ext cx="11969190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VSEBINSKA PODPORA IN PROGRAMI USPOSABLJANJA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8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koriščenja #STARTUPPLUSPROGRAMOV</a:t>
            </a:r>
          </a:p>
          <a:p>
            <a:pPr algn="l" rtl="0" latinLnBrk="1" hangingPunct="0"/>
            <a:endParaRPr lang="sl-SI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latinLnBrk="1" hangingPunct="0"/>
            <a:endParaRPr lang="sl-SI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ravokotnik 28"/>
          <p:cNvSpPr/>
          <p:nvPr/>
        </p:nvSpPr>
        <p:spPr>
          <a:xfrm>
            <a:off x="7829805" y="1501152"/>
            <a:ext cx="7925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Vsebinska podpora vključuje: </a:t>
            </a:r>
          </a:p>
        </p:txBody>
      </p:sp>
      <p:sp>
        <p:nvSpPr>
          <p:cNvPr id="30" name="Elipsa 29"/>
          <p:cNvSpPr/>
          <p:nvPr/>
        </p:nvSpPr>
        <p:spPr>
          <a:xfrm>
            <a:off x="6517924" y="8125388"/>
            <a:ext cx="1287063" cy="1250551"/>
          </a:xfrm>
          <a:prstGeom prst="ellipse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6542742" y="3167056"/>
            <a:ext cx="1287063" cy="1250551"/>
          </a:xfrm>
          <a:prstGeom prst="ellipse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pic>
        <p:nvPicPr>
          <p:cNvPr id="32" name="Slika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2908" y="9462497"/>
            <a:ext cx="5108784" cy="1404915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4771507" y="205959"/>
            <a:ext cx="18138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r">
              <a:buFontTx/>
              <a:buAutoNum type="arabicPeriod"/>
            </a:pP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Konvertibilno posojilo za zagon inovativnih podjetij /SK75 2022</a:t>
            </a:r>
          </a:p>
        </p:txBody>
      </p:sp>
    </p:spTree>
    <p:extLst>
      <p:ext uri="{BB962C8B-B14F-4D97-AF65-F5344CB8AC3E}">
        <p14:creationId xmlns:p14="http://schemas.microsoft.com/office/powerpoint/2010/main" val="253648438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855556" y="1391434"/>
            <a:ext cx="5541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5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 produkta: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1507754" y="470084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So-investiranje z zasebnimi investitorji / SI-SK 2022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90" y="2449852"/>
            <a:ext cx="23926421" cy="1013640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847" y="12586261"/>
            <a:ext cx="4470488" cy="10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3654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8977764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9331635" y="2418232"/>
            <a:ext cx="5993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Mehanizem delovanja: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027" y="2612640"/>
            <a:ext cx="3435050" cy="9250099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2876156" y="8573098"/>
            <a:ext cx="4142792" cy="16048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6" name="Pravokotnik 15"/>
          <p:cNvSpPr/>
          <p:nvPr/>
        </p:nvSpPr>
        <p:spPr>
          <a:xfrm>
            <a:off x="9195025" y="898094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So-investiranje z zasebnimi investitorji / SI-SK 2022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014" y="11755777"/>
            <a:ext cx="4470488" cy="105832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3E8"/>
              </a:clrFrom>
              <a:clrTo>
                <a:srgbClr val="FAF3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25" y="3351673"/>
            <a:ext cx="13692684" cy="80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2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7632441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828032" y="2788111"/>
            <a:ext cx="1586760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 sestavlja: </a:t>
            </a:r>
          </a:p>
          <a:p>
            <a:pPr algn="l"/>
            <a:endParaRPr lang="sl-SI" sz="20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Javno zasebno parnerstvo: </a:t>
            </a:r>
            <a:endParaRPr lang="sl-SI" sz="24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Javna sredstva: </a:t>
            </a: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600.000 EUR kapitalskih vložkov</a:t>
            </a:r>
          </a:p>
          <a:p>
            <a:pPr algn="l"/>
            <a:r>
              <a:rPr lang="sl-SI" sz="24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Spodbujanje privatnega kapitala s podvajanjem javne investicije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(zasebni investitorji, poslovni angeli, korporacije)</a:t>
            </a:r>
          </a:p>
          <a:p>
            <a:pPr algn="l"/>
            <a:r>
              <a:rPr lang="sl-SI" sz="24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Vsebinska podpora: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Programi usposabljanja, mentorski programi </a:t>
            </a:r>
          </a:p>
          <a:p>
            <a:pPr algn="l"/>
            <a:endParaRPr lang="sl-SI" sz="24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Skupna višina javno/zasebnega financiranja: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200.000 EUR do 1.200.000 EUR javno zasebnih investicij 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2.400.000 EUR javno zasebnih investicij/inovativno podjetje</a:t>
            </a:r>
          </a:p>
          <a:p>
            <a:pPr algn="l"/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Črpanje financiranja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tranše dogovorjene v družbeni pogodbi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tranše SPS izvede po prejetju dokazila o nakazilu 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zasebnega vlagatelja</a:t>
            </a:r>
          </a:p>
          <a:p>
            <a:pPr algn="l"/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endParaRPr lang="sl-SI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7828032" y="9444717"/>
            <a:ext cx="1533606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Upravičenci: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mlada tehnološko-inovativna podjetja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(mlajša od 5 let) s potencialom rasti</a:t>
            </a:r>
          </a:p>
          <a:p>
            <a:pPr algn="l"/>
            <a:endParaRPr lang="sl-SI" sz="24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financiranja:</a:t>
            </a:r>
          </a:p>
          <a:p>
            <a:pPr algn="l"/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hitra globalna rast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lasten razvoj in inovativen poslovni model</a:t>
            </a:r>
            <a:b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2400" b="1" u="sng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438150" algn="l" rtl="0">
              <a:buFont typeface="Courier New" panose="02070309020205020404" pitchFamily="49" charset="0"/>
              <a:buChar char="o"/>
            </a:pPr>
            <a:endParaRPr lang="sl-SI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l" rtl="0"/>
            <a:r>
              <a:rPr lang="sl-SI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828032" y="1507577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značilnosti: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797" y="2612402"/>
            <a:ext cx="3435050" cy="925009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668" y="3977812"/>
            <a:ext cx="7376271" cy="704187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010" y="11976686"/>
            <a:ext cx="3927897" cy="929870"/>
          </a:xfrm>
          <a:prstGeom prst="rect">
            <a:avLst/>
          </a:prstGeom>
        </p:spPr>
      </p:pic>
      <p:sp>
        <p:nvSpPr>
          <p:cNvPr id="19" name="PoljeZBesedilom 18"/>
          <p:cNvSpPr txBox="1"/>
          <p:nvPr/>
        </p:nvSpPr>
        <p:spPr>
          <a:xfrm>
            <a:off x="1935926" y="8561290"/>
            <a:ext cx="4142792" cy="16048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0" name="Pravokotnik 19"/>
          <p:cNvSpPr/>
          <p:nvPr/>
        </p:nvSpPr>
        <p:spPr>
          <a:xfrm>
            <a:off x="8014644" y="538348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So-investiranje z zasebnimi investitorji / SI-SK 2022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69478" y="9623898"/>
            <a:ext cx="1720401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8977764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027" y="2612640"/>
            <a:ext cx="3435050" cy="9250099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2876156" y="8573098"/>
            <a:ext cx="4142792" cy="16048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6" name="Pravokotnik 15"/>
          <p:cNvSpPr/>
          <p:nvPr/>
        </p:nvSpPr>
        <p:spPr>
          <a:xfrm>
            <a:off x="11988802" y="810015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l-SI" sz="32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So-investiranje z zasebnimi investitorji / SI-SK 2022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3E8"/>
              </a:clrFrom>
              <a:clrTo>
                <a:srgbClr val="FAF3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185" y="4153912"/>
            <a:ext cx="14796386" cy="54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37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41" y="-267489"/>
            <a:ext cx="16324558" cy="14472704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4460033" y="1460920"/>
            <a:ext cx="5151459" cy="6710685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9957524" y="9159420"/>
            <a:ext cx="4359192" cy="4556580"/>
          </a:xfrm>
          <a:prstGeom prst="ellipse">
            <a:avLst/>
          </a:prstGeom>
          <a:noFill/>
          <a:ln w="5715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9" name="Dvosmerna vodoravna puščica 18"/>
          <p:cNvSpPr/>
          <p:nvPr/>
        </p:nvSpPr>
        <p:spPr>
          <a:xfrm rot="3465123">
            <a:off x="8341520" y="7148253"/>
            <a:ext cx="3083236" cy="1474237"/>
          </a:xfrm>
          <a:prstGeom prst="left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 rot="3479644">
            <a:off x="8162202" y="7781539"/>
            <a:ext cx="375090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povezano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959693" y="2602421"/>
            <a:ext cx="14709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P2</a:t>
            </a:r>
            <a:endParaRPr kumimoji="0" lang="sl-SI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140677" y="2299353"/>
            <a:ext cx="459292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SK75 </a:t>
            </a:r>
            <a:br>
              <a:rPr lang="sl-SI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SI-SK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8596423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Slika 13" descr="image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365" y="11873592"/>
            <a:ext cx="1884584" cy="6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15787" y="11963154"/>
            <a:ext cx="2341895" cy="640639"/>
          </a:xfrm>
          <a:prstGeom prst="rect">
            <a:avLst/>
          </a:prstGeom>
        </p:spPr>
      </p:pic>
      <p:sp>
        <p:nvSpPr>
          <p:cNvPr id="29" name="Pravokotnik 28"/>
          <p:cNvSpPr/>
          <p:nvPr/>
        </p:nvSpPr>
        <p:spPr>
          <a:xfrm>
            <a:off x="6337672" y="660261"/>
            <a:ext cx="11708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Kombinacija finančne in vsebinske podpore: </a:t>
            </a:r>
          </a:p>
        </p:txBody>
      </p:sp>
      <p:pic>
        <p:nvPicPr>
          <p:cNvPr id="32" name="Slika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48739" y="2481943"/>
            <a:ext cx="3064317" cy="84268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288" y="1467050"/>
            <a:ext cx="19280901" cy="105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212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"/>
          <p:cNvSpPr txBox="1">
            <a:spLocks/>
          </p:cNvSpPr>
          <p:nvPr/>
        </p:nvSpPr>
        <p:spPr>
          <a:xfrm>
            <a:off x="5410801" y="879788"/>
            <a:ext cx="13691565" cy="722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endParaRPr lang="sl-SI" altLang="sl-SI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4294944"/>
            <a:ext cx="23121256" cy="96456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196" y="0"/>
            <a:ext cx="11339804" cy="450072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022336" y="2444329"/>
            <a:ext cx="20807264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4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PROGRAMI VSEBINSKE PODPORE </a:t>
            </a:r>
            <a:br>
              <a:rPr lang="sl-SI" sz="4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MLADA INOVATIVNA PODJETA</a:t>
            </a:r>
          </a:p>
          <a:p>
            <a:pPr algn="l" rtl="0" latinLnBrk="1" hangingPunct="0"/>
            <a:endParaRPr lang="sl-SI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6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999" y="183794"/>
            <a:ext cx="4643080" cy="12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310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36" y="-125318"/>
            <a:ext cx="15083471" cy="133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066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11215396"/>
            <a:ext cx="24384000" cy="2500604"/>
          </a:xfrm>
          <a:prstGeom prst="rect">
            <a:avLst/>
          </a:prstGeom>
          <a:solidFill>
            <a:srgbClr val="202657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2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3" y="12228861"/>
            <a:ext cx="2962138" cy="10708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08" y="3694463"/>
            <a:ext cx="16470344" cy="4311203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466530" y="2087299"/>
            <a:ext cx="4646645" cy="765110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3718337" y="2555760"/>
            <a:ext cx="953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PROGAMI VSEBINSKE PODPORE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7597535" y="3263646"/>
            <a:ext cx="5859623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financiranja</a:t>
            </a:r>
          </a:p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(VAVČERJI): </a:t>
            </a:r>
          </a:p>
          <a:p>
            <a:pPr rtl="0" latinLnBrk="1" hangingPunct="0"/>
            <a:endParaRPr lang="sl-SI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enostavne spodbude za MSP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(hiter, enostaven in lahek dostop)</a:t>
            </a:r>
          </a:p>
          <a:p>
            <a:pPr algn="l" rtl="0" latinLnBrk="1" hangingPunct="0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300 EUR do 9.999,99 EUR nepovratnih sredstev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različne poslovne storitve</a:t>
            </a:r>
          </a:p>
          <a:p>
            <a:pPr algn="l" rtl="0" latinLnBrk="1" hangingPunct="0"/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krepitev konkurenčnosti in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</a:t>
            </a:r>
            <a:endParaRPr lang="sl-SI" sz="28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3992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3021735"/>
            <a:ext cx="24384000" cy="69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 rot="16200000">
            <a:off x="11664994" y="-14549566"/>
            <a:ext cx="647616" cy="24384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169"/>
            <a:ext cx="8977764" cy="13064904"/>
          </a:xfrm>
          <a:prstGeom prst="rect">
            <a:avLst/>
          </a:prstGeom>
          <a:solidFill>
            <a:srgbClr val="BE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0" dirty="0">
              <a:solidFill>
                <a:prstClr val="white"/>
              </a:solidFill>
            </a:endParaRPr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967148"/>
            <a:ext cx="3502538" cy="1266192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9506145" y="2804503"/>
            <a:ext cx="13621809" cy="7981672"/>
          </a:xfrm>
          <a:prstGeom prst="rect">
            <a:avLst/>
          </a:prstGeom>
          <a:noFill/>
          <a:ln w="12700" cap="flat">
            <a:solidFill>
              <a:srgbClr val="BE9C5A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certifikate kakovosti - </a:t>
            </a:r>
            <a:r>
              <a:rPr lang="sl-SI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patente, modele, znamke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tržne raziskave tujih trgov - </a:t>
            </a:r>
            <a:r>
              <a:rPr lang="sl-SI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udeležbe na mednarodnih forumih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udeležbo v gospodarskih delegacijah v tujino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dvig digitalnih kompetenc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digitalni marketing - </a:t>
            </a:r>
            <a:r>
              <a:rPr lang="sl-SI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pripravo digitalne strategije - </a:t>
            </a:r>
            <a:r>
              <a:rPr lang="sl-SI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kibernetsko varnost - </a:t>
            </a:r>
            <a:r>
              <a:rPr lang="sl-SI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statusno preoblikovanje družb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uvajanje poslovne odličnosti po modelu EFQM v mala in srednje velika podjetja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prenos lastništva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prototipiranje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  <a:endParaRPr lang="sl-SI" sz="3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celostno vrednotenje okoljskih vplivov, LCA analiza –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digitalni marketing za socialna podjetja - </a:t>
            </a:r>
            <a:r>
              <a:rPr lang="sl-SI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ODPRT</a:t>
            </a:r>
          </a:p>
        </p:txBody>
      </p:sp>
      <p:sp>
        <p:nvSpPr>
          <p:cNvPr id="4" name="Pravokotnik 3"/>
          <p:cNvSpPr/>
          <p:nvPr/>
        </p:nvSpPr>
        <p:spPr>
          <a:xfrm>
            <a:off x="9254156" y="1652330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latinLnBrk="1" hangingPunct="0"/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Oblike vavčerjev (14- vavčerskih pozivov):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" y="4081146"/>
            <a:ext cx="7911105" cy="5165953"/>
          </a:xfrm>
          <a:prstGeom prst="rect">
            <a:avLst/>
          </a:prstGeom>
        </p:spPr>
      </p:pic>
      <p:sp>
        <p:nvSpPr>
          <p:cNvPr id="18" name="PoljeZBesedilom 17"/>
          <p:cNvSpPr txBox="1"/>
          <p:nvPr/>
        </p:nvSpPr>
        <p:spPr>
          <a:xfrm>
            <a:off x="3221621" y="5130613"/>
            <a:ext cx="4482256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VZHODNA </a:t>
            </a:r>
            <a:b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KOHEZIJSKA </a:t>
            </a:r>
            <a:b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REGIJA </a:t>
            </a:r>
          </a:p>
          <a:p>
            <a:pPr rtl="0" latinLnBrk="1" hangingPunct="0"/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96005" y="6007455"/>
            <a:ext cx="4482256" cy="2164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ZAHODNA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KOHEZIJSKA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REGIJA </a:t>
            </a:r>
          </a:p>
          <a:p>
            <a:pPr rtl="0" latinLnBrk="1" hangingPunct="0"/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736083" y="9580185"/>
            <a:ext cx="7904064" cy="2934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Vlagatelji: </a:t>
            </a:r>
          </a:p>
          <a:p>
            <a:pPr algn="l" rtl="0" latinLnBrk="1" hangingPunct="0"/>
            <a:endParaRPr lang="sl-SI" sz="24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</a:t>
            </a:r>
          </a:p>
          <a:p>
            <a:pPr marL="457200" indent="-457200" algn="l" rtl="0" latinLnBrk="1" hangingPunct="0">
              <a:buFont typeface="Wingdings" panose="05000000000000000000" pitchFamily="2" charset="2"/>
              <a:buChar char="§"/>
            </a:pP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locirani na območju vzhodne ali </a:t>
            </a:r>
            <a:b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zahodne kohezijske regije in na tem </a:t>
            </a:r>
            <a:b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območju izvajati aktivnost operacije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528381" y="2741106"/>
            <a:ext cx="14244957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podpore 2022: </a:t>
            </a:r>
          </a:p>
          <a:p>
            <a:pPr algn="l" rtl="0" latinLnBrk="1" hangingPunct="0"/>
            <a:endParaRPr lang="sl-SI" sz="2400" b="1" u="sng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7,69 mio EUR  </a:t>
            </a: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razpisanih sredstev</a:t>
            </a: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1.500 </a:t>
            </a: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podprtih inovativnih podjetij</a:t>
            </a:r>
          </a:p>
          <a:p>
            <a:pPr algn="l" rtl="0" latinLnBrk="1" hangingPunct="0"/>
            <a:endParaRPr lang="sl-SI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09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7839559" y="229052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sz="1800" b="0" dirty="0">
              <a:solidFill>
                <a:srgbClr val="0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12929"/>
            <a:ext cx="24222269" cy="73817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3067" y="11921510"/>
            <a:ext cx="6148102" cy="15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023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1513976"/>
            <a:ext cx="24384000" cy="2202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7" y="11835804"/>
            <a:ext cx="4310743" cy="15583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69144" y="12206543"/>
            <a:ext cx="10436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sl-SI" sz="6000" b="1" kern="1200" dirty="0">
                <a:solidFill>
                  <a:srgbClr val="1D2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 RAZPISI V PRIPRAVI</a:t>
            </a:r>
            <a:endParaRPr lang="en-US" sz="6000" kern="1200" dirty="0">
              <a:solidFill>
                <a:srgbClr val="1D23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4662626" y="12107155"/>
            <a:ext cx="16179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sl-SI" sz="60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 POSTOPEK PRIJAVE </a:t>
            </a:r>
            <a:endParaRPr lang="en-US" sz="600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46328"/>
            <a:ext cx="24384000" cy="136596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2302" y="5608260"/>
            <a:ext cx="2927173" cy="3803079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-3463384" y="-360861"/>
            <a:ext cx="18320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vas smo poenostavili </a:t>
            </a:r>
            <a:br>
              <a:rPr lang="sl-SI" sz="5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5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postopek oddaje vloge</a:t>
            </a:r>
            <a:r>
              <a:rPr lang="sl-SI" sz="44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4335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10580" y="412219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sz="1800" b="0" dirty="0">
              <a:solidFill>
                <a:srgbClr val="0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1210580" y="-362681"/>
            <a:ext cx="1305041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/>
            <a:r>
              <a:rPr lang="sl-SI" sz="5400" b="1" dirty="0"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sl-SI" sz="5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l"/>
            <a:r>
              <a:rPr lang="sl-SI" sz="2800" dirty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Vlagatelj vlogo s prilogami </a:t>
            </a:r>
            <a:r>
              <a:rPr lang="sl-SI" sz="2800" b="1" dirty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odda na ePortal </a:t>
            </a:r>
            <a:r>
              <a:rPr lang="sl-SI" sz="2800" dirty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Sklada </a:t>
            </a:r>
            <a:r>
              <a:rPr lang="sl-SI" sz="2800" u="sng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hlinkClick r:id="rId4"/>
              </a:rPr>
              <a:t>https://eportal.podjetniskisklad.si/</a:t>
            </a:r>
            <a:endParaRPr lang="sl-SI" sz="28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sl-SI" sz="2800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778" y="412219"/>
            <a:ext cx="4310743" cy="155836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3622694" y="5499343"/>
            <a:ext cx="5374432" cy="2410916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Podpisovanje </a:t>
            </a:r>
            <a:br>
              <a:rPr lang="sl-SI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vloge je</a:t>
            </a:r>
            <a:br>
              <a:rPr lang="sl-SI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DVOFAKTORSKO!</a:t>
            </a:r>
          </a:p>
        </p:txBody>
      </p:sp>
    </p:spTree>
    <p:extLst>
      <p:ext uri="{BB962C8B-B14F-4D97-AF65-F5344CB8AC3E}">
        <p14:creationId xmlns:p14="http://schemas.microsoft.com/office/powerpoint/2010/main" val="355717682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10580" y="412219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37546"/>
              </p:ext>
            </p:extLst>
          </p:nvPr>
        </p:nvGraphicFramePr>
        <p:xfrm>
          <a:off x="2616462" y="3070510"/>
          <a:ext cx="17145000" cy="9594401"/>
        </p:xfrm>
        <a:graphic>
          <a:graphicData uri="http://schemas.openxmlformats.org/drawingml/2006/table">
            <a:tbl>
              <a:tblPr firstRow="1" firstCol="1" bandRow="1"/>
              <a:tblGrid>
                <a:gridCol w="2355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0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sl-SI" altLang="sl-SI" sz="36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neporavnane obveznosti pri FURS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6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neusklajeni podatki v prijavnem listu in predstavitvenem načrtu</a:t>
                      </a:r>
                    </a:p>
                    <a:p>
                      <a:pPr marL="0" marR="0" lvl="0" indent="0" algn="l" defTabSz="8255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6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načrtovano poslovanje z izgubo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6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nejasno izdelana ideja (prijava zgolj zaradi pridobitev sredstev)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6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nizka inovativnost projekta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9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6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slabo poznavanje trga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9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6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pridobivanje sredstev z istim projektom na več razpisih (dvojno financiranje)</a:t>
                      </a:r>
                      <a:endParaRPr lang="sl-SI" sz="36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Elipsa 6"/>
          <p:cNvSpPr/>
          <p:nvPr/>
        </p:nvSpPr>
        <p:spPr>
          <a:xfrm>
            <a:off x="3549912" y="3070510"/>
            <a:ext cx="1143000" cy="1095648"/>
          </a:xfrm>
          <a:prstGeom prst="ellipse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73471" y="1679715"/>
            <a:ext cx="1717134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600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NAJPOGOSTEJŠE NAPAKE PRI PRIJAVI NA RAZPISE:</a:t>
            </a:r>
          </a:p>
        </p:txBody>
      </p:sp>
      <p:sp>
        <p:nvSpPr>
          <p:cNvPr id="9" name="Elipsa 8"/>
          <p:cNvSpPr/>
          <p:nvPr/>
        </p:nvSpPr>
        <p:spPr>
          <a:xfrm>
            <a:off x="3549912" y="5673517"/>
            <a:ext cx="1143000" cy="1095648"/>
          </a:xfrm>
          <a:prstGeom prst="ellipse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549912" y="8339363"/>
            <a:ext cx="1143000" cy="1095648"/>
          </a:xfrm>
          <a:prstGeom prst="ellipse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3549912" y="9660183"/>
            <a:ext cx="1143000" cy="1095648"/>
          </a:xfrm>
          <a:prstGeom prst="ellipse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3549912" y="4352539"/>
            <a:ext cx="1143000" cy="1095648"/>
          </a:xfrm>
          <a:prstGeom prst="ellipse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3549912" y="6994495"/>
            <a:ext cx="1143000" cy="1095648"/>
          </a:xfrm>
          <a:prstGeom prst="ellipse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549912" y="11060349"/>
            <a:ext cx="1143000" cy="1095648"/>
          </a:xfrm>
          <a:prstGeom prst="ellipse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3346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2626502" y="11905802"/>
            <a:ext cx="11757498" cy="0"/>
          </a:xfrm>
          <a:prstGeom prst="line">
            <a:avLst/>
          </a:prstGeom>
          <a:ln w="34925">
            <a:solidFill>
              <a:srgbClr val="202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"/>
          <p:cNvSpPr txBox="1"/>
          <p:nvPr/>
        </p:nvSpPr>
        <p:spPr>
          <a:xfrm>
            <a:off x="0" y="-4"/>
            <a:ext cx="14144017" cy="13716000"/>
          </a:xfrm>
          <a:prstGeom prst="rect">
            <a:avLst/>
          </a:prstGeom>
          <a:solidFill>
            <a:srgbClr val="202657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18954" y="3151762"/>
            <a:ext cx="4232092" cy="928937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59376" y="4298502"/>
            <a:ext cx="11119647" cy="7607300"/>
          </a:xfrm>
          <a:prstGeom prst="roundRect">
            <a:avLst>
              <a:gd name="adj" fmla="val 71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419" y="5810978"/>
            <a:ext cx="111057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3600" b="1" dirty="0">
                <a:solidFill>
                  <a:srgbClr val="25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Slovenski podjetniški sklad</a:t>
            </a:r>
          </a:p>
          <a:p>
            <a:pPr algn="l"/>
            <a:r>
              <a:rPr lang="sl-SI" sz="3600" dirty="0">
                <a:solidFill>
                  <a:srgbClr val="25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Ulica kneza Koclja 22, 2000 Maribor</a:t>
            </a:r>
          </a:p>
          <a:p>
            <a:pPr algn="l"/>
            <a:endParaRPr lang="sl-SI" sz="3600" dirty="0">
              <a:solidFill>
                <a:srgbClr val="25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3600" dirty="0">
                <a:solidFill>
                  <a:srgbClr val="25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</a:t>
            </a:r>
            <a:r>
              <a:rPr lang="sl-SI" sz="36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l-SI" sz="3600" dirty="0">
                <a:solidFill>
                  <a:srgbClr val="202657"/>
                </a:solidFill>
                <a:latin typeface="Acumin Pro"/>
              </a:rPr>
              <a:t>02) 234 12 60</a:t>
            </a:r>
          </a:p>
          <a:p>
            <a:pPr algn="l"/>
            <a:r>
              <a:rPr lang="sl-SI" sz="3600" dirty="0">
                <a:solidFill>
                  <a:srgbClr val="202657"/>
                </a:solidFill>
                <a:latin typeface="Acumin Pro"/>
              </a:rPr>
              <a:t>         </a:t>
            </a:r>
          </a:p>
          <a:p>
            <a:pPr algn="l"/>
            <a:r>
              <a:rPr lang="sl-SI" sz="3600" dirty="0">
                <a:solidFill>
                  <a:srgbClr val="25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sl-SI" sz="3600" b="1" dirty="0">
                <a:solidFill>
                  <a:srgbClr val="25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info@podjetniskisklad.si</a:t>
            </a:r>
          </a:p>
          <a:p>
            <a:pPr algn="l"/>
            <a:r>
              <a:rPr lang="sl-SI" sz="3600" dirty="0">
                <a:solidFill>
                  <a:srgbClr val="25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Spletna stran: </a:t>
            </a:r>
            <a:r>
              <a:rPr lang="sl-SI" sz="3600" b="1" dirty="0">
                <a:solidFill>
                  <a:srgbClr val="25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www.podjetniskisklad.si</a:t>
            </a:r>
            <a:endParaRPr lang="sl-SI" sz="3600" b="1" dirty="0">
              <a:solidFill>
                <a:srgbClr val="25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sl-SI" sz="3600" b="1" dirty="0">
              <a:solidFill>
                <a:srgbClr val="25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l-SI" sz="3600" b="1" dirty="0">
                <a:solidFill>
                  <a:srgbClr val="25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Bodite pravočasno obveščeni preko </a:t>
            </a:r>
            <a:r>
              <a:rPr lang="sl-SI" sz="4000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e-novic!</a:t>
            </a:r>
            <a:endParaRPr lang="en-US" sz="4000" b="1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oljeZBesedilom 8"/>
          <p:cNvSpPr txBox="1"/>
          <p:nvPr/>
        </p:nvSpPr>
        <p:spPr>
          <a:xfrm>
            <a:off x="2532978" y="4609803"/>
            <a:ext cx="780893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l-SI" b="1" dirty="0">
                <a:solidFill>
                  <a:srgbClr val="BE9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KONTAKTIRAJTE NAS:</a:t>
            </a:r>
          </a:p>
        </p:txBody>
      </p:sp>
      <p:pic>
        <p:nvPicPr>
          <p:cNvPr id="9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28" y="1222116"/>
            <a:ext cx="3502538" cy="12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232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2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PoljeZBesedilom 22"/>
          <p:cNvSpPr txBox="1"/>
          <p:nvPr/>
        </p:nvSpPr>
        <p:spPr>
          <a:xfrm>
            <a:off x="5870290" y="513366"/>
            <a:ext cx="84992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noProof="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UGODNOSTI FINANCIRANJA</a:t>
            </a:r>
            <a:endParaRPr kumimoji="0" lang="sl-SI" sz="3600" b="1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463" y="5089031"/>
            <a:ext cx="4718842" cy="6269518"/>
          </a:xfrm>
          <a:prstGeom prst="rect">
            <a:avLst/>
          </a:prstGeom>
        </p:spPr>
      </p:pic>
      <p:sp>
        <p:nvSpPr>
          <p:cNvPr id="53" name="Plus 52"/>
          <p:cNvSpPr/>
          <p:nvPr/>
        </p:nvSpPr>
        <p:spPr>
          <a:xfrm>
            <a:off x="22155020" y="4851814"/>
            <a:ext cx="474432" cy="474432"/>
          </a:xfrm>
          <a:prstGeom prst="mathPlus">
            <a:avLst/>
          </a:prstGeom>
          <a:solidFill>
            <a:srgbClr val="20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47"/>
          <p:cNvSpPr/>
          <p:nvPr/>
        </p:nvSpPr>
        <p:spPr>
          <a:xfrm>
            <a:off x="18748027" y="9513551"/>
            <a:ext cx="309749" cy="84377"/>
          </a:xfrm>
          <a:prstGeom prst="rect">
            <a:avLst/>
          </a:prstGeom>
          <a:solidFill>
            <a:srgbClr val="20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5" name="Slika 5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2038" y="1960387"/>
            <a:ext cx="17875738" cy="106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53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10580" y="412219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sz="1800" b="0" dirty="0">
              <a:solidFill>
                <a:srgbClr val="00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55" y="0"/>
            <a:ext cx="14397649" cy="268540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53" y="2421283"/>
            <a:ext cx="19936528" cy="112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87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10580" y="412219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sz="1800" b="0" dirty="0">
              <a:solidFill>
                <a:srgbClr val="00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55" y="0"/>
            <a:ext cx="14397649" cy="268540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78" y="2685403"/>
            <a:ext cx="17168916" cy="108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659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10580" y="412219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sz="1800" b="0" dirty="0">
              <a:solidFill>
                <a:srgbClr val="0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556583" y="648087"/>
            <a:ext cx="1183005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Graf rasti</a:t>
            </a:r>
            <a:r>
              <a:rPr kumimoji="0" lang="sl-SI" sz="4000" b="1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odobrenih sredstev 2007 - 2022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32" y="1356817"/>
            <a:ext cx="18465690" cy="123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37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110288" y="7053940"/>
            <a:ext cx="8584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365" r="973" b="12708"/>
          <a:stretch/>
        </p:blipFill>
        <p:spPr>
          <a:xfrm>
            <a:off x="0" y="12801600"/>
            <a:ext cx="24384000" cy="9144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6776438" y="12961860"/>
            <a:ext cx="79108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2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www.podjetniskisklad.si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18553552" y="12961860"/>
            <a:ext cx="4356665" cy="1"/>
          </a:xfrm>
          <a:prstGeom prst="line">
            <a:avLst/>
          </a:prstGeom>
          <a:noFill/>
          <a:ln w="28575" cap="flat">
            <a:solidFill>
              <a:srgbClr val="BE9C5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219" y="-286920"/>
            <a:ext cx="14881781" cy="13193596"/>
          </a:xfrm>
          <a:prstGeom prst="rect">
            <a:avLst/>
          </a:prstGeom>
        </p:spPr>
      </p:pic>
      <p:sp>
        <p:nvSpPr>
          <p:cNvPr id="19" name="PoljeZBesedilom 18"/>
          <p:cNvSpPr txBox="1"/>
          <p:nvPr/>
        </p:nvSpPr>
        <p:spPr>
          <a:xfrm>
            <a:off x="2197702" y="6256485"/>
            <a:ext cx="5492418" cy="1659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028700" lvl="1" indent="-571500" algn="l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195,39 mio EUR </a:t>
            </a: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finančnih spodbud</a:t>
            </a:r>
          </a:p>
          <a:p>
            <a:pPr marL="457200" lvl="1" indent="0" algn="just">
              <a:lnSpc>
                <a:spcPct val="115000"/>
              </a:lnSpc>
            </a:pPr>
            <a:endParaRPr lang="sl-SI" sz="20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2295016" y="8607306"/>
            <a:ext cx="5492418" cy="208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028700" lvl="1" indent="-5715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sl-SI" sz="4000" dirty="0">
              <a:solidFill>
                <a:srgbClr val="202657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028700" lvl="1" indent="-571500" algn="l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9,46 mio EUR </a:t>
            </a: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vsebinskih spodbud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2197702" y="7517475"/>
            <a:ext cx="4520789" cy="664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1" indent="-571500" algn="l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2.142 </a:t>
            </a: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projektov</a:t>
            </a:r>
            <a:r>
              <a:rPr lang="sl-SI" sz="36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2352074" y="10456510"/>
            <a:ext cx="5492418" cy="144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00100" lvl="1" indent="-342900" algn="l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sl-SI" sz="20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028700" lvl="1" indent="-571500" algn="l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1.650 </a:t>
            </a:r>
            <a:r>
              <a:rPr lang="sl-SI" sz="32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projektov</a:t>
            </a:r>
            <a:r>
              <a:rPr lang="sl-SI" sz="36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sl-SI" sz="20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endParaRPr lang="sl-SI" sz="20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2265039" y="2674955"/>
            <a:ext cx="6134813" cy="29956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∑ 204,85 mio EUR</a:t>
            </a:r>
          </a:p>
          <a:p>
            <a:pPr rtl="0" latinLnBrk="1" hangingPunct="0"/>
            <a:r>
              <a:rPr lang="sl-SI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3.792 projektov</a:t>
            </a:r>
          </a:p>
          <a:p>
            <a:pPr rtl="0" latinLnBrk="1" hangingPunct="0"/>
            <a: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vložena sredstva spodbudila </a:t>
            </a:r>
            <a:b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 300,00 mio EUR novih investicij </a:t>
            </a:r>
            <a:b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gospodarstvu</a:t>
            </a:r>
            <a:r>
              <a:rPr lang="sl-SI" sz="2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sl-SI" sz="2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0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 je primerljivo s preteklimi leti oz. z letom 2019 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3027094" y="1677781"/>
            <a:ext cx="4610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2022</a:t>
            </a:r>
          </a:p>
          <a:p>
            <a:endParaRPr lang="sl-S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2281806" y="5733265"/>
            <a:ext cx="6118046" cy="523220"/>
          </a:xfrm>
          <a:prstGeom prst="rect">
            <a:avLst/>
          </a:prstGeom>
          <a:solidFill>
            <a:srgbClr val="202657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FINANČNE SPODBUDE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2295016" y="8711725"/>
            <a:ext cx="6104836" cy="540452"/>
          </a:xfrm>
          <a:prstGeom prst="rect">
            <a:avLst/>
          </a:prstGeom>
          <a:solidFill>
            <a:srgbClr val="202657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PROGRAMI VSEBINSKE PODPORE</a:t>
            </a:r>
          </a:p>
        </p:txBody>
      </p:sp>
      <p:sp>
        <p:nvSpPr>
          <p:cNvPr id="28" name="PoljeZBesedilom 27"/>
          <p:cNvSpPr txBox="1"/>
          <p:nvPr/>
        </p:nvSpPr>
        <p:spPr>
          <a:xfrm>
            <a:off x="862072" y="11945497"/>
            <a:ext cx="864014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spc="0" normalizeH="0" baseline="0" dirty="0">
                <a:ln>
                  <a:noFill/>
                </a:ln>
                <a:solidFill>
                  <a:srgbClr val="202657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* </a:t>
            </a: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Zneski n</a:t>
            </a:r>
            <a:r>
              <a:rPr kumimoji="0" lang="sl-SI" sz="2400" b="0" i="0" u="none" strike="noStrike" cap="none" spc="0" normalizeH="0" baseline="0" dirty="0">
                <a:ln>
                  <a:noFill/>
                </a:ln>
                <a:solidFill>
                  <a:srgbClr val="202657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 podlagi spremembe</a:t>
            </a:r>
            <a:r>
              <a:rPr kumimoji="0" lang="sl-SI" sz="2400" b="0" i="0" u="none" strike="noStrike" cap="none" spc="0" normalizeH="0" dirty="0">
                <a:ln>
                  <a:noFill/>
                </a:ln>
                <a:solidFill>
                  <a:srgbClr val="202657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PFN</a:t>
            </a:r>
            <a:endParaRPr kumimoji="0" lang="sl-SI" sz="2400" b="0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2265039" y="5776812"/>
            <a:ext cx="6097872" cy="6684156"/>
          </a:xfrm>
          <a:prstGeom prst="rect">
            <a:avLst/>
          </a:prstGeom>
          <a:noFill/>
          <a:ln w="12700" cap="flat">
            <a:solidFill>
              <a:srgbClr val="202657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107234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dlaga za PPT_SLO" id="{84573245-B477-EF46-8658-0FC34D5AAE45}" vid="{25A4D89F-C310-2F4E-A569-4F3B591DABE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podlaga za PPT_SLO_template _2</Template>
  <TotalTime>103173</TotalTime>
  <Words>3034</Words>
  <Application>Microsoft Office PowerPoint</Application>
  <PresentationFormat>Po meri</PresentationFormat>
  <Paragraphs>669</Paragraphs>
  <Slides>46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46</vt:i4>
      </vt:variant>
    </vt:vector>
  </HeadingPairs>
  <TitlesOfParts>
    <vt:vector size="60" baseType="lpstr">
      <vt:lpstr>Acumin Pro</vt:lpstr>
      <vt:lpstr>Arial</vt:lpstr>
      <vt:lpstr>Avenir Roman</vt:lpstr>
      <vt:lpstr>Calibri</vt:lpstr>
      <vt:lpstr>Calibri Light</vt:lpstr>
      <vt:lpstr>Courier New</vt:lpstr>
      <vt:lpstr>Helvetica Light</vt:lpstr>
      <vt:lpstr>Myriad Pro Condensed</vt:lpstr>
      <vt:lpstr>Tahoma</vt:lpstr>
      <vt:lpstr>Wingdings</vt:lpstr>
      <vt:lpstr>White</vt:lpstr>
      <vt:lpstr>1_Office Theme</vt:lpstr>
      <vt:lpstr>Officeova tema</vt:lpstr>
      <vt:lpstr>2_Office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Grobelnik</dc:creator>
  <cp:lastModifiedBy>Lidija Flajs</cp:lastModifiedBy>
  <cp:revision>668</cp:revision>
  <cp:lastPrinted>2021-07-06T07:07:01Z</cp:lastPrinted>
  <dcterms:created xsi:type="dcterms:W3CDTF">2020-05-19T09:24:36Z</dcterms:created>
  <dcterms:modified xsi:type="dcterms:W3CDTF">2022-04-04T14:04:40Z</dcterms:modified>
</cp:coreProperties>
</file>